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78" r:id="rId2"/>
    <p:sldId id="567" r:id="rId3"/>
    <p:sldId id="568" r:id="rId4"/>
    <p:sldId id="569" r:id="rId5"/>
    <p:sldId id="570" r:id="rId6"/>
    <p:sldId id="571" r:id="rId7"/>
    <p:sldId id="572" r:id="rId8"/>
    <p:sldId id="573" r:id="rId9"/>
    <p:sldId id="463" r:id="rId10"/>
    <p:sldId id="518" r:id="rId11"/>
    <p:sldId id="519" r:id="rId12"/>
    <p:sldId id="520" r:id="rId13"/>
    <p:sldId id="521" r:id="rId14"/>
    <p:sldId id="522" r:id="rId15"/>
    <p:sldId id="523" r:id="rId16"/>
    <p:sldId id="524" r:id="rId17"/>
    <p:sldId id="525" r:id="rId18"/>
    <p:sldId id="526" r:id="rId19"/>
    <p:sldId id="527" r:id="rId20"/>
    <p:sldId id="530" r:id="rId21"/>
    <p:sldId id="528" r:id="rId22"/>
    <p:sldId id="529" r:id="rId23"/>
    <p:sldId id="531" r:id="rId24"/>
    <p:sldId id="532" r:id="rId25"/>
    <p:sldId id="533" r:id="rId26"/>
    <p:sldId id="534" r:id="rId27"/>
    <p:sldId id="535" r:id="rId28"/>
    <p:sldId id="536" r:id="rId29"/>
    <p:sldId id="537" r:id="rId30"/>
    <p:sldId id="538" r:id="rId31"/>
    <p:sldId id="543" r:id="rId32"/>
    <p:sldId id="539" r:id="rId33"/>
    <p:sldId id="541" r:id="rId34"/>
    <p:sldId id="542" r:id="rId35"/>
    <p:sldId id="544" r:id="rId36"/>
    <p:sldId id="545" r:id="rId37"/>
    <p:sldId id="546" r:id="rId38"/>
    <p:sldId id="547" r:id="rId39"/>
    <p:sldId id="548" r:id="rId40"/>
    <p:sldId id="549" r:id="rId41"/>
    <p:sldId id="550" r:id="rId42"/>
    <p:sldId id="558" r:id="rId43"/>
    <p:sldId id="551" r:id="rId44"/>
    <p:sldId id="552" r:id="rId45"/>
    <p:sldId id="559" r:id="rId46"/>
    <p:sldId id="553" r:id="rId47"/>
    <p:sldId id="554" r:id="rId48"/>
    <p:sldId id="555" r:id="rId49"/>
    <p:sldId id="556" r:id="rId50"/>
    <p:sldId id="557" r:id="rId51"/>
    <p:sldId id="560" r:id="rId52"/>
    <p:sldId id="561" r:id="rId53"/>
    <p:sldId id="562" r:id="rId54"/>
    <p:sldId id="564" r:id="rId55"/>
    <p:sldId id="563" r:id="rId56"/>
    <p:sldId id="565" r:id="rId57"/>
    <p:sldId id="566"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941A1-809E-4B80-A183-6EEB55A8A684}" type="datetimeFigureOut">
              <a:rPr lang="en-US" smtClean="0"/>
              <a:pPr/>
              <a:t>1/25/2012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EEADA-2BA2-4376-9307-9504ED3363FE}" type="slidenum">
              <a:rPr lang="en-US" smtClean="0"/>
              <a:pPr/>
              <a:t>‹#›</a:t>
            </a:fld>
            <a:endParaRPr lang="en-US"/>
          </a:p>
        </p:txBody>
      </p:sp>
    </p:spTree>
    <p:extLst>
      <p:ext uri="{BB962C8B-B14F-4D97-AF65-F5344CB8AC3E}">
        <p14:creationId xmlns="" xmlns:p14="http://schemas.microsoft.com/office/powerpoint/2010/main" val="30931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1/25/2012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971550"/>
            <a:ext cx="5393721"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1: Trade Theory</a:t>
            </a:r>
            <a:endParaRPr lang="en-US" sz="48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2341802" y="2438221"/>
            <a:ext cx="4439998"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Standard Trade Model</a:t>
            </a:r>
          </a:p>
          <a:p>
            <a:pPr algn="ctr"/>
            <a:r>
              <a:rPr lang="en-US" sz="3600" b="1" dirty="0" smtClean="0">
                <a:effectLst>
                  <a:outerShdw blurRad="38100" dist="38100" dir="2700000" algn="tl">
                    <a:srgbClr val="000000">
                      <a:alpha val="43137"/>
                    </a:srgbClr>
                  </a:outerShdw>
                </a:effectLst>
              </a:rPr>
              <a:t>2/6/2012</a:t>
            </a:r>
            <a:endParaRPr lang="en-US" sz="3600" b="1" dirty="0" smtClean="0">
              <a:effectLst>
                <a:outerShdw blurRad="38100" dist="38100" dir="2700000" algn="tl">
                  <a:srgbClr val="000000">
                    <a:alpha val="43137"/>
                  </a:srgbClr>
                </a:outerShdw>
              </a:effectLst>
            </a:endParaRPr>
          </a:p>
        </p:txBody>
      </p:sp>
      <p:pic>
        <p:nvPicPr>
          <p:cNvPr id="8" name="Picture 7" descr="theory-of-relativity.jpg"/>
          <p:cNvPicPr>
            <a:picLocks noChangeAspect="1"/>
          </p:cNvPicPr>
          <p:nvPr/>
        </p:nvPicPr>
        <p:blipFill>
          <a:blip r:embed="rId2"/>
          <a:stretch>
            <a:fillRect/>
          </a:stretch>
        </p:blipFill>
        <p:spPr>
          <a:xfrm>
            <a:off x="228600" y="819150"/>
            <a:ext cx="1600200" cy="1204151"/>
          </a:xfrm>
          <a:prstGeom prst="rect">
            <a:avLst/>
          </a:prstGeom>
          <a:ln>
            <a:solidFill>
              <a:schemeClr val="tx1"/>
            </a:solidFill>
          </a:ln>
        </p:spPr>
      </p:pic>
      <p:pic>
        <p:nvPicPr>
          <p:cNvPr id="9" name="Picture 8" descr="theory-of-relativity.jpg"/>
          <p:cNvPicPr>
            <a:picLocks noChangeAspect="1"/>
          </p:cNvPicPr>
          <p:nvPr/>
        </p:nvPicPr>
        <p:blipFill>
          <a:blip r:embed="rId2"/>
          <a:stretch>
            <a:fillRect/>
          </a:stretch>
        </p:blipFill>
        <p:spPr>
          <a:xfrm>
            <a:off x="7391400" y="834199"/>
            <a:ext cx="1600200" cy="1204151"/>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588" y="133350"/>
            <a:ext cx="75904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assumptions</a:t>
            </a:r>
          </a:p>
        </p:txBody>
      </p:sp>
      <p:sp>
        <p:nvSpPr>
          <p:cNvPr id="3" name="TextBox 2"/>
          <p:cNvSpPr txBox="1">
            <a:spLocks noChangeArrowheads="1"/>
          </p:cNvSpPr>
          <p:nvPr/>
        </p:nvSpPr>
        <p:spPr bwMode="auto">
          <a:xfrm>
            <a:off x="152400" y="1292007"/>
            <a:ext cx="8839200" cy="3108543"/>
          </a:xfrm>
          <a:prstGeom prst="rect">
            <a:avLst/>
          </a:prstGeom>
          <a:noFill/>
          <a:ln w="9525">
            <a:noFill/>
            <a:miter lim="800000"/>
            <a:headEnd/>
            <a:tailEnd/>
          </a:ln>
        </p:spPr>
        <p:txBody>
          <a:bodyPr wrap="square">
            <a:spAutoFit/>
          </a:bodyPr>
          <a:lstStyle/>
          <a:p>
            <a:pPr marL="514350" indent="-514350">
              <a:buFont typeface="+mj-lt"/>
              <a:buAutoNum type="arabicPeriod"/>
            </a:pPr>
            <a:r>
              <a:rPr lang="en-US" sz="2800" b="1" dirty="0" smtClean="0">
                <a:latin typeface="Calibri" pitchFamily="34" charset="0"/>
              </a:rPr>
              <a:t>2 countries: home &amp; foreign. </a:t>
            </a:r>
          </a:p>
          <a:p>
            <a:pPr marL="514350" indent="-514350">
              <a:buFont typeface="+mj-lt"/>
              <a:buAutoNum type="arabicPeriod"/>
            </a:pPr>
            <a:r>
              <a:rPr lang="en-US" sz="2800" b="1" dirty="0" smtClean="0">
                <a:latin typeface="Calibri" pitchFamily="34" charset="0"/>
              </a:rPr>
              <a:t>2 goods: cloth &amp; food.</a:t>
            </a:r>
          </a:p>
          <a:p>
            <a:pPr marL="514350" indent="-514350">
              <a:buFont typeface="+mj-lt"/>
              <a:buAutoNum type="arabicPeriod"/>
            </a:pPr>
            <a:r>
              <a:rPr lang="en-US" sz="2800" b="1" dirty="0" smtClean="0">
                <a:latin typeface="Calibri" pitchFamily="34" charset="0"/>
              </a:rPr>
              <a:t>Each country’s PPF is a smooth curve.</a:t>
            </a:r>
          </a:p>
          <a:p>
            <a:pPr marL="971550" lvl="1" indent="-514350">
              <a:buFont typeface="Arial" pitchFamily="34" charset="0"/>
              <a:buChar char="•"/>
            </a:pPr>
            <a:r>
              <a:rPr lang="en-US" sz="2800" b="1" dirty="0" smtClean="0">
                <a:latin typeface="Calibri" pitchFamily="34" charset="0"/>
              </a:rPr>
              <a:t>PPF based on labor, capital, land, &amp; technology.</a:t>
            </a:r>
          </a:p>
          <a:p>
            <a:pPr marL="514350" indent="-514350">
              <a:buFont typeface="+mj-lt"/>
              <a:buAutoNum type="arabicPeriod"/>
            </a:pPr>
            <a:r>
              <a:rPr lang="en-US" sz="2800" b="1" dirty="0" smtClean="0">
                <a:latin typeface="Calibri" pitchFamily="34" charset="0"/>
              </a:rPr>
              <a:t>A country’s PPF determines its relative supply function.</a:t>
            </a:r>
          </a:p>
          <a:p>
            <a:pPr marL="514350" indent="-514350">
              <a:buFont typeface="+mj-lt"/>
              <a:buAutoNum type="arabicPeriod"/>
            </a:pPr>
            <a:r>
              <a:rPr lang="en-US" sz="2800" b="1" dirty="0" smtClean="0">
                <a:latin typeface="Calibri" pitchFamily="34" charset="0"/>
              </a:rPr>
              <a:t>National RS functions determine a world RS function.</a:t>
            </a:r>
          </a:p>
          <a:p>
            <a:pPr marL="514350" indent="-514350">
              <a:buFont typeface="+mj-lt"/>
              <a:buAutoNum type="arabicPeriod"/>
            </a:pPr>
            <a:r>
              <a:rPr lang="en-US" sz="2800" b="1" dirty="0" smtClean="0">
                <a:latin typeface="Calibri" pitchFamily="34" charset="0"/>
              </a:rPr>
              <a:t>RS</a:t>
            </a:r>
            <a:r>
              <a:rPr lang="en-US" sz="2800" b="1" baseline="30000" dirty="0" smtClean="0">
                <a:latin typeface="Calibri" pitchFamily="34" charset="0"/>
              </a:rPr>
              <a:t>W</a:t>
            </a:r>
            <a:r>
              <a:rPr lang="en-US" sz="2800" b="1" dirty="0" smtClean="0">
                <a:latin typeface="Calibri" pitchFamily="34" charset="0"/>
              </a:rPr>
              <a:t> &amp; RD</a:t>
            </a:r>
            <a:r>
              <a:rPr lang="en-US" sz="2800" b="1" baseline="30000" dirty="0" smtClean="0">
                <a:latin typeface="Calibri" pitchFamily="34" charset="0"/>
              </a:rPr>
              <a:t>W</a:t>
            </a:r>
            <a:r>
              <a:rPr lang="en-US" sz="2800" b="1" dirty="0" smtClean="0">
                <a:latin typeface="Calibri" pitchFamily="34" charset="0"/>
              </a:rPr>
              <a:t> determine international trade equilibrium.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475" y="133350"/>
            <a:ext cx="81163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supply</a:t>
            </a:r>
          </a:p>
        </p:txBody>
      </p:sp>
      <p:pic>
        <p:nvPicPr>
          <p:cNvPr id="3" name="Picture 9" descr="fig06_01"/>
          <p:cNvPicPr>
            <a:picLocks noChangeAspect="1" noChangeArrowheads="1"/>
          </p:cNvPicPr>
          <p:nvPr/>
        </p:nvPicPr>
        <p:blipFill>
          <a:blip r:embed="rId2"/>
          <a:srcRect/>
          <a:stretch>
            <a:fillRect/>
          </a:stretch>
        </p:blipFill>
        <p:spPr bwMode="auto">
          <a:xfrm>
            <a:off x="939571" y="1581150"/>
            <a:ext cx="3022829" cy="3200400"/>
          </a:xfrm>
          <a:prstGeom prst="rect">
            <a:avLst/>
          </a:prstGeom>
          <a:noFill/>
          <a:ln>
            <a:solidFill>
              <a:schemeClr val="tx1"/>
            </a:solidFill>
          </a:ln>
        </p:spPr>
      </p:pic>
      <p:sp>
        <p:nvSpPr>
          <p:cNvPr id="4" name="Rectangle 2"/>
          <p:cNvSpPr txBox="1">
            <a:spLocks noChangeArrowheads="1"/>
          </p:cNvSpPr>
          <p:nvPr/>
        </p:nvSpPr>
        <p:spPr>
          <a:xfrm>
            <a:off x="533400" y="912813"/>
            <a:ext cx="3810000" cy="668337"/>
          </a:xfrm>
          <a:prstGeom prst="rect">
            <a:avLst/>
          </a:prstGeom>
        </p:spPr>
        <p:txBody>
          <a:bodyPr/>
          <a:lstStyle/>
          <a:p>
            <a:pPr lvl="0" algn="ctr">
              <a:spcBef>
                <a:spcPct val="0"/>
              </a:spcBef>
            </a:pPr>
            <a:r>
              <a:rPr lang="en-US" dirty="0" smtClean="0">
                <a:latin typeface="+mj-lt"/>
                <a:ea typeface="+mj-ea"/>
                <a:cs typeface="+mj-cs"/>
              </a:rPr>
              <a:t>Fig. 6-1: Relative Prices Determine</a:t>
            </a:r>
          </a:p>
          <a:p>
            <a:pPr lvl="0" algn="ctr">
              <a:spcBef>
                <a:spcPct val="0"/>
              </a:spcBef>
            </a:pPr>
            <a:r>
              <a:rPr lang="en-US" dirty="0" smtClean="0">
                <a:latin typeface="+mj-lt"/>
                <a:ea typeface="+mj-ea"/>
                <a:cs typeface="+mj-cs"/>
              </a:rPr>
              <a:t>the Economy’s Output</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4648200" y="1123950"/>
            <a:ext cx="3810000" cy="3724096"/>
          </a:xfrm>
          <a:prstGeom prst="rect">
            <a:avLst/>
          </a:prstGeom>
          <a:noFill/>
        </p:spPr>
        <p:txBody>
          <a:bodyPr wrap="square" rtlCol="0">
            <a:spAutoFit/>
          </a:bodyPr>
          <a:lstStyle/>
          <a:p>
            <a:r>
              <a:rPr lang="en-US" sz="4000" b="1" dirty="0" smtClean="0">
                <a:solidFill>
                  <a:srgbClr val="0070C0"/>
                </a:solidFill>
                <a:cs typeface="Times New Roman"/>
              </a:rPr>
              <a:t>V = P</a:t>
            </a:r>
            <a:r>
              <a:rPr lang="en-US" sz="4000" b="1" baseline="-25000" dirty="0" smtClean="0">
                <a:solidFill>
                  <a:srgbClr val="0070C0"/>
                </a:solidFill>
                <a:cs typeface="Times New Roman"/>
              </a:rPr>
              <a:t>C</a:t>
            </a:r>
            <a:r>
              <a:rPr lang="en-US" sz="4000" b="1" dirty="0" smtClean="0">
                <a:solidFill>
                  <a:srgbClr val="0070C0"/>
                </a:solidFill>
                <a:cs typeface="Times New Roman"/>
              </a:rPr>
              <a:t>Q</a:t>
            </a:r>
            <a:r>
              <a:rPr lang="en-US" sz="4000" b="1" baseline="-25000" dirty="0" smtClean="0">
                <a:solidFill>
                  <a:srgbClr val="0070C0"/>
                </a:solidFill>
                <a:cs typeface="Times New Roman"/>
              </a:rPr>
              <a:t>C</a:t>
            </a:r>
            <a:r>
              <a:rPr lang="en-US" sz="4000" b="1" dirty="0" smtClean="0">
                <a:solidFill>
                  <a:srgbClr val="0070C0"/>
                </a:solidFill>
                <a:cs typeface="Times New Roman"/>
              </a:rPr>
              <a:t> + P</a:t>
            </a:r>
            <a:r>
              <a:rPr lang="en-US" sz="4000" b="1" baseline="-25000" dirty="0" smtClean="0">
                <a:solidFill>
                  <a:srgbClr val="0070C0"/>
                </a:solidFill>
                <a:cs typeface="Times New Roman"/>
              </a:rPr>
              <a:t>F</a:t>
            </a:r>
            <a:r>
              <a:rPr lang="en-US" sz="4000" b="1" dirty="0" smtClean="0">
                <a:solidFill>
                  <a:srgbClr val="0070C0"/>
                </a:solidFill>
                <a:cs typeface="Times New Roman"/>
              </a:rPr>
              <a:t>Q</a:t>
            </a:r>
            <a:r>
              <a:rPr lang="en-US" sz="4000" b="1" baseline="-25000" dirty="0" smtClean="0">
                <a:solidFill>
                  <a:srgbClr val="0070C0"/>
                </a:solidFill>
                <a:cs typeface="Times New Roman"/>
              </a:rPr>
              <a:t>F</a:t>
            </a:r>
          </a:p>
          <a:p>
            <a:endParaRPr lang="en-US" sz="1400" b="1" dirty="0" smtClean="0">
              <a:cs typeface="Times New Roman"/>
            </a:endParaRPr>
          </a:p>
          <a:p>
            <a:r>
              <a:rPr lang="en-US" sz="2800" b="1" dirty="0" smtClean="0">
                <a:cs typeface="Times New Roman"/>
              </a:rPr>
              <a:t>V </a:t>
            </a:r>
            <a:r>
              <a:rPr lang="en-US" sz="2800" b="1" dirty="0" smtClean="0">
                <a:latin typeface="Times New Roman"/>
                <a:cs typeface="Times New Roman"/>
              </a:rPr>
              <a:t>≡</a:t>
            </a:r>
            <a:r>
              <a:rPr lang="en-US" sz="2800" b="1" dirty="0" smtClean="0">
                <a:cs typeface="Times New Roman"/>
              </a:rPr>
              <a:t> total value</a:t>
            </a:r>
          </a:p>
          <a:p>
            <a:r>
              <a:rPr lang="en-US" sz="2800" b="1" dirty="0" smtClean="0">
                <a:cs typeface="Times New Roman"/>
              </a:rPr>
              <a:t>Q</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output of cloth</a:t>
            </a:r>
          </a:p>
          <a:p>
            <a:r>
              <a:rPr lang="en-US" sz="2800" b="1" dirty="0" smtClean="0">
                <a:cs typeface="Times New Roman"/>
              </a:rPr>
              <a:t>Q</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output of food</a:t>
            </a:r>
          </a:p>
          <a:p>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cloth</a:t>
            </a:r>
          </a:p>
          <a:p>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food</a:t>
            </a:r>
          </a:p>
          <a:p>
            <a:endParaRPr lang="en-US" sz="1400" b="1" dirty="0" smtClean="0">
              <a:cs typeface="Times New Roman"/>
            </a:endParaRPr>
          </a:p>
          <a:p>
            <a:r>
              <a:rPr lang="en-US" sz="2800" b="1" dirty="0" smtClean="0">
                <a:cs typeface="Times New Roman"/>
              </a:rPr>
              <a:t>Slope is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endParaRPr lang="en-US" sz="2800" b="1" dirty="0" smtClean="0">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fig06_01"/>
          <p:cNvPicPr>
            <a:picLocks noChangeAspect="1" noChangeArrowheads="1"/>
          </p:cNvPicPr>
          <p:nvPr/>
        </p:nvPicPr>
        <p:blipFill>
          <a:blip r:embed="rId2"/>
          <a:srcRect/>
          <a:stretch>
            <a:fillRect/>
          </a:stretch>
        </p:blipFill>
        <p:spPr bwMode="auto">
          <a:xfrm>
            <a:off x="939571" y="1581150"/>
            <a:ext cx="3022829" cy="3200400"/>
          </a:xfrm>
          <a:prstGeom prst="rect">
            <a:avLst/>
          </a:prstGeom>
          <a:noFill/>
          <a:ln>
            <a:solidFill>
              <a:schemeClr val="tx1"/>
            </a:solidFill>
          </a:ln>
        </p:spPr>
      </p:pic>
      <p:sp>
        <p:nvSpPr>
          <p:cNvPr id="4" name="Rectangle 2"/>
          <p:cNvSpPr txBox="1">
            <a:spLocks noChangeArrowheads="1"/>
          </p:cNvSpPr>
          <p:nvPr/>
        </p:nvSpPr>
        <p:spPr>
          <a:xfrm>
            <a:off x="533400" y="912813"/>
            <a:ext cx="3810000" cy="668337"/>
          </a:xfrm>
          <a:prstGeom prst="rect">
            <a:avLst/>
          </a:prstGeom>
        </p:spPr>
        <p:txBody>
          <a:bodyPr/>
          <a:lstStyle/>
          <a:p>
            <a:pPr lvl="0" algn="ctr">
              <a:spcBef>
                <a:spcPct val="0"/>
              </a:spcBef>
            </a:pPr>
            <a:r>
              <a:rPr lang="en-US" dirty="0" smtClean="0">
                <a:latin typeface="+mj-lt"/>
                <a:ea typeface="+mj-ea"/>
                <a:cs typeface="+mj-cs"/>
              </a:rPr>
              <a:t>Fig. 6-1: Relative Prices Determine</a:t>
            </a:r>
          </a:p>
          <a:p>
            <a:pPr lvl="0" algn="ctr">
              <a:spcBef>
                <a:spcPct val="0"/>
              </a:spcBef>
            </a:pPr>
            <a:r>
              <a:rPr lang="en-US" dirty="0" smtClean="0">
                <a:latin typeface="+mj-lt"/>
                <a:ea typeface="+mj-ea"/>
                <a:cs typeface="+mj-cs"/>
              </a:rPr>
              <a:t>the Economy’s Output</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343400" y="1581150"/>
            <a:ext cx="4572000" cy="2462213"/>
          </a:xfrm>
          <a:prstGeom prst="rect">
            <a:avLst/>
          </a:prstGeom>
          <a:noFill/>
        </p:spPr>
        <p:txBody>
          <a:bodyPr wrap="square" rtlCol="0">
            <a:spAutoFit/>
          </a:bodyPr>
          <a:lstStyle/>
          <a:p>
            <a:pPr algn="ctr"/>
            <a:r>
              <a:rPr lang="en-US" sz="2800" b="1" dirty="0" smtClean="0">
                <a:cs typeface="Times New Roman"/>
              </a:rPr>
              <a:t>Economy maximizes value constrained by the PPF.</a:t>
            </a:r>
          </a:p>
          <a:p>
            <a:pPr algn="ctr"/>
            <a:endParaRPr lang="en-US" sz="1400" b="1" dirty="0" smtClean="0">
              <a:cs typeface="Times New Roman"/>
            </a:endParaRPr>
          </a:p>
          <a:p>
            <a:pPr algn="ctr"/>
            <a:r>
              <a:rPr lang="en-US" sz="2800" b="1" dirty="0" smtClean="0">
                <a:cs typeface="Times New Roman"/>
              </a:rPr>
              <a:t>So it produces at point Q where an </a:t>
            </a:r>
            <a:r>
              <a:rPr lang="en-US" sz="2800" b="1" dirty="0" err="1" smtClean="0">
                <a:cs typeface="Times New Roman"/>
              </a:rPr>
              <a:t>isovalue</a:t>
            </a:r>
            <a:r>
              <a:rPr lang="en-US" sz="2800" b="1" dirty="0" smtClean="0">
                <a:cs typeface="Times New Roman"/>
              </a:rPr>
              <a:t> line is tangent with the PPF.</a:t>
            </a:r>
          </a:p>
        </p:txBody>
      </p:sp>
      <p:sp>
        <p:nvSpPr>
          <p:cNvPr id="7" name="TextBox 6"/>
          <p:cNvSpPr txBox="1"/>
          <p:nvPr/>
        </p:nvSpPr>
        <p:spPr>
          <a:xfrm>
            <a:off x="570475" y="133350"/>
            <a:ext cx="81163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supply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6_02"/>
          <p:cNvPicPr>
            <a:picLocks noChangeAspect="1" noChangeArrowheads="1"/>
          </p:cNvPicPr>
          <p:nvPr/>
        </p:nvPicPr>
        <p:blipFill>
          <a:blip r:embed="rId2"/>
          <a:srcRect/>
          <a:stretch>
            <a:fillRect/>
          </a:stretch>
        </p:blipFill>
        <p:spPr bwMode="auto">
          <a:xfrm>
            <a:off x="171775" y="1885950"/>
            <a:ext cx="4816650" cy="2743200"/>
          </a:xfrm>
          <a:prstGeom prst="rect">
            <a:avLst/>
          </a:prstGeom>
          <a:noFill/>
          <a:ln>
            <a:solidFill>
              <a:schemeClr val="tx1"/>
            </a:solidFill>
          </a:ln>
        </p:spPr>
      </p:pic>
      <p:sp>
        <p:nvSpPr>
          <p:cNvPr id="4" name="Rectangle 2"/>
          <p:cNvSpPr txBox="1">
            <a:spLocks noChangeArrowheads="1"/>
          </p:cNvSpPr>
          <p:nvPr/>
        </p:nvSpPr>
        <p:spPr>
          <a:xfrm>
            <a:off x="228600" y="1200150"/>
            <a:ext cx="4724400" cy="668337"/>
          </a:xfrm>
          <a:prstGeom prst="rect">
            <a:avLst/>
          </a:prstGeom>
        </p:spPr>
        <p:txBody>
          <a:bodyPr/>
          <a:lstStyle/>
          <a:p>
            <a:pPr lvl="0" algn="ctr">
              <a:spcBef>
                <a:spcPct val="0"/>
              </a:spcBef>
            </a:pPr>
            <a:r>
              <a:rPr lang="en-US" dirty="0" smtClean="0">
                <a:latin typeface="+mj-lt"/>
                <a:ea typeface="+mj-ea"/>
                <a:cs typeface="+mj-cs"/>
              </a:rPr>
              <a:t>Fig. 6-2: How an Increase in the Relative </a:t>
            </a:r>
            <a:br>
              <a:rPr lang="en-US" dirty="0" smtClean="0">
                <a:latin typeface="+mj-lt"/>
                <a:ea typeface="+mj-ea"/>
                <a:cs typeface="+mj-cs"/>
              </a:rPr>
            </a:br>
            <a:r>
              <a:rPr lang="en-US" dirty="0" smtClean="0">
                <a:latin typeface="+mj-lt"/>
                <a:ea typeface="+mj-ea"/>
                <a:cs typeface="+mj-cs"/>
              </a:rPr>
              <a:t>Price of Cloth Affects Relative Supply</a:t>
            </a:r>
          </a:p>
        </p:txBody>
      </p:sp>
      <p:sp>
        <p:nvSpPr>
          <p:cNvPr id="6" name="TextBox 5"/>
          <p:cNvSpPr txBox="1"/>
          <p:nvPr/>
        </p:nvSpPr>
        <p:spPr>
          <a:xfrm>
            <a:off x="5029200" y="1102876"/>
            <a:ext cx="4038600" cy="3754874"/>
          </a:xfrm>
          <a:prstGeom prst="rect">
            <a:avLst/>
          </a:prstGeom>
          <a:noFill/>
        </p:spPr>
        <p:txBody>
          <a:bodyPr wrap="square" rtlCol="0">
            <a:spAutoFit/>
          </a:bodyPr>
          <a:lstStyle/>
          <a:p>
            <a:pPr algn="ctr"/>
            <a:r>
              <a:rPr lang="en-US" sz="2800" b="1" dirty="0" smtClean="0">
                <a:cs typeface="Times New Roman"/>
              </a:rPr>
              <a:t>Increasing the relative price of cloth makes the </a:t>
            </a:r>
            <a:r>
              <a:rPr lang="en-US" sz="2800" b="1" dirty="0" err="1" smtClean="0">
                <a:cs typeface="Times New Roman"/>
              </a:rPr>
              <a:t>isovalue</a:t>
            </a:r>
            <a:r>
              <a:rPr lang="en-US" sz="2800" b="1" dirty="0" smtClean="0">
                <a:cs typeface="Times New Roman"/>
              </a:rPr>
              <a:t> line steeper, changing production mix.</a:t>
            </a:r>
          </a:p>
          <a:p>
            <a:pPr algn="ctr"/>
            <a:endParaRPr lang="en-US" sz="1400" b="1" dirty="0" smtClean="0">
              <a:cs typeface="Times New Roman"/>
            </a:endParaRPr>
          </a:p>
          <a:p>
            <a:pPr algn="ctr"/>
            <a:r>
              <a:rPr lang="en-US" sz="2800" b="1" dirty="0" smtClean="0">
                <a:cs typeface="Times New Roman"/>
              </a:rPr>
              <a:t>Determining the mix of cloth to food production at each price ratio derives the relative supply curve.</a:t>
            </a:r>
          </a:p>
        </p:txBody>
      </p:sp>
      <p:sp>
        <p:nvSpPr>
          <p:cNvPr id="7" name="TextBox 6"/>
          <p:cNvSpPr txBox="1"/>
          <p:nvPr/>
        </p:nvSpPr>
        <p:spPr>
          <a:xfrm>
            <a:off x="570475" y="133350"/>
            <a:ext cx="81163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supply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6_02"/>
          <p:cNvPicPr>
            <a:picLocks noChangeAspect="1" noChangeArrowheads="1"/>
          </p:cNvPicPr>
          <p:nvPr/>
        </p:nvPicPr>
        <p:blipFill>
          <a:blip r:embed="rId2"/>
          <a:srcRect/>
          <a:stretch>
            <a:fillRect/>
          </a:stretch>
        </p:blipFill>
        <p:spPr bwMode="auto">
          <a:xfrm>
            <a:off x="171775" y="1885950"/>
            <a:ext cx="4816650" cy="2743200"/>
          </a:xfrm>
          <a:prstGeom prst="rect">
            <a:avLst/>
          </a:prstGeom>
          <a:noFill/>
          <a:ln>
            <a:solidFill>
              <a:schemeClr val="tx1"/>
            </a:solidFill>
          </a:ln>
        </p:spPr>
      </p:pic>
      <p:sp>
        <p:nvSpPr>
          <p:cNvPr id="3" name="Rectangle 2"/>
          <p:cNvSpPr txBox="1">
            <a:spLocks noChangeArrowheads="1"/>
          </p:cNvSpPr>
          <p:nvPr/>
        </p:nvSpPr>
        <p:spPr>
          <a:xfrm>
            <a:off x="228600" y="1200150"/>
            <a:ext cx="4724400" cy="668337"/>
          </a:xfrm>
          <a:prstGeom prst="rect">
            <a:avLst/>
          </a:prstGeom>
        </p:spPr>
        <p:txBody>
          <a:bodyPr/>
          <a:lstStyle/>
          <a:p>
            <a:pPr lvl="0" algn="ctr">
              <a:spcBef>
                <a:spcPct val="0"/>
              </a:spcBef>
            </a:pPr>
            <a:r>
              <a:rPr lang="en-US" dirty="0" smtClean="0">
                <a:latin typeface="+mj-lt"/>
                <a:ea typeface="+mj-ea"/>
                <a:cs typeface="+mj-cs"/>
              </a:rPr>
              <a:t>Fig. 6-2: How an Increase in the Relative </a:t>
            </a:r>
            <a:br>
              <a:rPr lang="en-US" dirty="0" smtClean="0">
                <a:latin typeface="+mj-lt"/>
                <a:ea typeface="+mj-ea"/>
                <a:cs typeface="+mj-cs"/>
              </a:rPr>
            </a:br>
            <a:r>
              <a:rPr lang="en-US" dirty="0" smtClean="0">
                <a:latin typeface="+mj-lt"/>
                <a:ea typeface="+mj-ea"/>
                <a:cs typeface="+mj-cs"/>
              </a:rPr>
              <a:t>Price of Cloth Affects Relative Supply</a:t>
            </a:r>
          </a:p>
        </p:txBody>
      </p:sp>
      <p:sp>
        <p:nvSpPr>
          <p:cNvPr id="5" name="TextBox 4"/>
          <p:cNvSpPr txBox="1"/>
          <p:nvPr/>
        </p:nvSpPr>
        <p:spPr>
          <a:xfrm>
            <a:off x="5029200" y="1583650"/>
            <a:ext cx="4038600" cy="2893100"/>
          </a:xfrm>
          <a:prstGeom prst="rect">
            <a:avLst/>
          </a:prstGeom>
          <a:noFill/>
        </p:spPr>
        <p:txBody>
          <a:bodyPr wrap="square" rtlCol="0">
            <a:spAutoFit/>
          </a:bodyPr>
          <a:lstStyle/>
          <a:p>
            <a:pPr algn="ctr"/>
            <a:r>
              <a:rPr lang="en-US" sz="2800" b="1" dirty="0" smtClean="0">
                <a:cs typeface="Times New Roman"/>
              </a:rPr>
              <a:t>As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rises, Q</a:t>
            </a:r>
            <a:r>
              <a:rPr lang="en-US" sz="2800" b="1" baseline="-25000" dirty="0" smtClean="0">
                <a:cs typeface="Times New Roman"/>
              </a:rPr>
              <a:t>C</a:t>
            </a:r>
            <a:r>
              <a:rPr lang="en-US" sz="2800" b="1" dirty="0" smtClean="0">
                <a:cs typeface="Times New Roman"/>
              </a:rPr>
              <a:t>/Q</a:t>
            </a:r>
            <a:r>
              <a:rPr lang="en-US" sz="2800" b="1" baseline="-25000" dirty="0" smtClean="0">
                <a:cs typeface="Times New Roman"/>
              </a:rPr>
              <a:t>F</a:t>
            </a:r>
            <a:r>
              <a:rPr lang="en-US" sz="2800" b="1" dirty="0" smtClean="0">
                <a:cs typeface="Times New Roman"/>
              </a:rPr>
              <a:t> rises.  This makes the RS curve upward sloping.</a:t>
            </a:r>
          </a:p>
          <a:p>
            <a:pPr algn="ctr"/>
            <a:endParaRPr lang="en-US" sz="1400" b="1" dirty="0" smtClean="0">
              <a:cs typeface="Times New Roman"/>
            </a:endParaRPr>
          </a:p>
          <a:p>
            <a:pPr algn="ctr"/>
            <a:r>
              <a:rPr lang="en-US" sz="2800" b="1" dirty="0" smtClean="0">
                <a:cs typeface="Times New Roman"/>
              </a:rPr>
              <a:t>Graphs (a) and (b) show production at two different PC/PF ratios.</a:t>
            </a:r>
          </a:p>
        </p:txBody>
      </p:sp>
      <p:sp>
        <p:nvSpPr>
          <p:cNvPr id="6" name="TextBox 5"/>
          <p:cNvSpPr txBox="1"/>
          <p:nvPr/>
        </p:nvSpPr>
        <p:spPr>
          <a:xfrm>
            <a:off x="570475" y="133350"/>
            <a:ext cx="81163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supply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15" y="133350"/>
            <a:ext cx="868218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demand </a:t>
            </a:r>
          </a:p>
        </p:txBody>
      </p:sp>
      <p:sp>
        <p:nvSpPr>
          <p:cNvPr id="6" name="TextBox 5"/>
          <p:cNvSpPr txBox="1"/>
          <p:nvPr/>
        </p:nvSpPr>
        <p:spPr>
          <a:xfrm>
            <a:off x="3505200" y="971550"/>
            <a:ext cx="5638800" cy="4093428"/>
          </a:xfrm>
          <a:prstGeom prst="rect">
            <a:avLst/>
          </a:prstGeom>
          <a:noFill/>
        </p:spPr>
        <p:txBody>
          <a:bodyPr wrap="square" rtlCol="0">
            <a:spAutoFit/>
          </a:bodyPr>
          <a:lstStyle/>
          <a:p>
            <a:r>
              <a:rPr lang="en-US" sz="3600" b="1" dirty="0" smtClean="0">
                <a:solidFill>
                  <a:srgbClr val="0070C0"/>
                </a:solidFill>
                <a:cs typeface="Times New Roman"/>
              </a:rPr>
              <a:t>V = P</a:t>
            </a:r>
            <a:r>
              <a:rPr lang="en-US" sz="3600" b="1" baseline="-25000" dirty="0" smtClean="0">
                <a:solidFill>
                  <a:srgbClr val="0070C0"/>
                </a:solidFill>
                <a:cs typeface="Times New Roman"/>
              </a:rPr>
              <a:t>C</a:t>
            </a:r>
            <a:r>
              <a:rPr lang="en-US" sz="3600" b="1" dirty="0" smtClean="0">
                <a:solidFill>
                  <a:srgbClr val="0070C0"/>
                </a:solidFill>
                <a:cs typeface="Times New Roman"/>
              </a:rPr>
              <a:t>D</a:t>
            </a:r>
            <a:r>
              <a:rPr lang="en-US" sz="3600" b="1" baseline="-25000" dirty="0" smtClean="0">
                <a:solidFill>
                  <a:srgbClr val="0070C0"/>
                </a:solidFill>
                <a:cs typeface="Times New Roman"/>
              </a:rPr>
              <a:t>C</a:t>
            </a:r>
            <a:r>
              <a:rPr lang="en-US" sz="3600" b="1" dirty="0" smtClean="0">
                <a:solidFill>
                  <a:srgbClr val="0070C0"/>
                </a:solidFill>
                <a:cs typeface="Times New Roman"/>
              </a:rPr>
              <a:t> + P</a:t>
            </a:r>
            <a:r>
              <a:rPr lang="en-US" sz="3600" b="1" baseline="-25000" dirty="0" smtClean="0">
                <a:solidFill>
                  <a:srgbClr val="0070C0"/>
                </a:solidFill>
                <a:cs typeface="Times New Roman"/>
              </a:rPr>
              <a:t>F</a:t>
            </a:r>
            <a:r>
              <a:rPr lang="en-US" sz="3600" b="1" dirty="0" smtClean="0">
                <a:solidFill>
                  <a:srgbClr val="0070C0"/>
                </a:solidFill>
                <a:cs typeface="Times New Roman"/>
              </a:rPr>
              <a:t>D</a:t>
            </a:r>
            <a:r>
              <a:rPr lang="en-US" sz="3600" b="1" baseline="-25000" dirty="0" smtClean="0">
                <a:solidFill>
                  <a:srgbClr val="0070C0"/>
                </a:solidFill>
                <a:cs typeface="Times New Roman"/>
              </a:rPr>
              <a:t>F</a:t>
            </a:r>
            <a:r>
              <a:rPr lang="en-US" sz="3600" b="1" dirty="0" smtClean="0">
                <a:solidFill>
                  <a:srgbClr val="0070C0"/>
                </a:solidFill>
                <a:cs typeface="Times New Roman"/>
              </a:rPr>
              <a:t> = P</a:t>
            </a:r>
            <a:r>
              <a:rPr lang="en-US" sz="3600" b="1" baseline="-25000" dirty="0" smtClean="0">
                <a:solidFill>
                  <a:srgbClr val="0070C0"/>
                </a:solidFill>
                <a:cs typeface="Times New Roman"/>
              </a:rPr>
              <a:t>C</a:t>
            </a:r>
            <a:r>
              <a:rPr lang="en-US" sz="3600" b="1" dirty="0" smtClean="0">
                <a:solidFill>
                  <a:srgbClr val="0070C0"/>
                </a:solidFill>
                <a:cs typeface="Times New Roman"/>
              </a:rPr>
              <a:t>Q</a:t>
            </a:r>
            <a:r>
              <a:rPr lang="en-US" sz="3600" b="1" baseline="-25000" dirty="0" smtClean="0">
                <a:solidFill>
                  <a:srgbClr val="0070C0"/>
                </a:solidFill>
                <a:cs typeface="Times New Roman"/>
              </a:rPr>
              <a:t>C</a:t>
            </a:r>
            <a:r>
              <a:rPr lang="en-US" sz="3600" b="1" dirty="0" smtClean="0">
                <a:solidFill>
                  <a:srgbClr val="0070C0"/>
                </a:solidFill>
                <a:cs typeface="Times New Roman"/>
              </a:rPr>
              <a:t> + P</a:t>
            </a:r>
            <a:r>
              <a:rPr lang="en-US" sz="3600" b="1" baseline="-25000" dirty="0" smtClean="0">
                <a:solidFill>
                  <a:srgbClr val="0070C0"/>
                </a:solidFill>
                <a:cs typeface="Times New Roman"/>
              </a:rPr>
              <a:t>F</a:t>
            </a:r>
            <a:r>
              <a:rPr lang="en-US" sz="3600" b="1" dirty="0" smtClean="0">
                <a:solidFill>
                  <a:srgbClr val="0070C0"/>
                </a:solidFill>
                <a:cs typeface="Times New Roman"/>
              </a:rPr>
              <a:t>Q</a:t>
            </a:r>
            <a:r>
              <a:rPr lang="en-US" sz="3600" b="1" baseline="-25000" dirty="0" smtClean="0">
                <a:solidFill>
                  <a:srgbClr val="0070C0"/>
                </a:solidFill>
                <a:cs typeface="Times New Roman"/>
              </a:rPr>
              <a:t>F</a:t>
            </a:r>
          </a:p>
          <a:p>
            <a:endParaRPr lang="en-US" sz="1400" b="1" dirty="0" smtClean="0">
              <a:cs typeface="Times New Roman"/>
            </a:endParaRPr>
          </a:p>
          <a:p>
            <a:r>
              <a:rPr lang="en-US" sz="2800" b="1" dirty="0" smtClean="0">
                <a:cs typeface="Times New Roman"/>
              </a:rPr>
              <a:t>D</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consumption of cloth</a:t>
            </a:r>
          </a:p>
          <a:p>
            <a:r>
              <a:rPr lang="en-US" sz="2800" b="1" dirty="0" smtClean="0">
                <a:cs typeface="Times New Roman"/>
              </a:rPr>
              <a:t>D</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consumption of food</a:t>
            </a:r>
          </a:p>
          <a:p>
            <a:r>
              <a:rPr lang="en-US" sz="2800" b="1" dirty="0" smtClean="0">
                <a:cs typeface="Times New Roman"/>
              </a:rPr>
              <a:t>Q</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production of cloth</a:t>
            </a:r>
          </a:p>
          <a:p>
            <a:r>
              <a:rPr lang="en-US" sz="2800" b="1" dirty="0" smtClean="0">
                <a:cs typeface="Times New Roman"/>
              </a:rPr>
              <a:t>Q</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production of food</a:t>
            </a:r>
          </a:p>
          <a:p>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cloth</a:t>
            </a:r>
          </a:p>
          <a:p>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food</a:t>
            </a:r>
          </a:p>
          <a:p>
            <a:endParaRPr lang="en-US" sz="1400" b="1" dirty="0" smtClean="0">
              <a:cs typeface="Times New Roman"/>
            </a:endParaRPr>
          </a:p>
          <a:p>
            <a:r>
              <a:rPr lang="en-US" sz="2800" b="1" dirty="0" smtClean="0">
                <a:cs typeface="Times New Roman"/>
              </a:rPr>
              <a:t>Slope is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endParaRPr lang="en-US" sz="2800" b="1" dirty="0" smtClean="0">
              <a:cs typeface="Times New Roman"/>
            </a:endParaRPr>
          </a:p>
        </p:txBody>
      </p:sp>
      <p:pic>
        <p:nvPicPr>
          <p:cNvPr id="7" name="Picture 9" descr="fig06_03"/>
          <p:cNvPicPr>
            <a:picLocks noChangeAspect="1" noChangeArrowheads="1"/>
          </p:cNvPicPr>
          <p:nvPr/>
        </p:nvPicPr>
        <p:blipFill>
          <a:blip r:embed="rId2"/>
          <a:srcRect/>
          <a:stretch>
            <a:fillRect/>
          </a:stretch>
        </p:blipFill>
        <p:spPr bwMode="auto">
          <a:xfrm>
            <a:off x="195355" y="1581150"/>
            <a:ext cx="3233645" cy="3200400"/>
          </a:xfrm>
          <a:prstGeom prst="rect">
            <a:avLst/>
          </a:prstGeom>
          <a:noFill/>
          <a:ln>
            <a:solidFill>
              <a:schemeClr val="tx1"/>
            </a:solidFill>
          </a:ln>
        </p:spPr>
      </p:pic>
      <p:sp>
        <p:nvSpPr>
          <p:cNvPr id="8" name="Rectangle 2"/>
          <p:cNvSpPr txBox="1">
            <a:spLocks noChangeArrowheads="1"/>
          </p:cNvSpPr>
          <p:nvPr/>
        </p:nvSpPr>
        <p:spPr>
          <a:xfrm>
            <a:off x="76200" y="912813"/>
            <a:ext cx="3429000" cy="668337"/>
          </a:xfrm>
          <a:prstGeom prst="rect">
            <a:avLst/>
          </a:prstGeom>
        </p:spPr>
        <p:txBody>
          <a:bodyPr/>
          <a:lstStyle/>
          <a:p>
            <a:pPr lvl="0" algn="ctr">
              <a:spcBef>
                <a:spcPct val="0"/>
              </a:spcBef>
            </a:pPr>
            <a:r>
              <a:rPr lang="en-US" dirty="0" smtClean="0">
                <a:latin typeface="+mj-lt"/>
                <a:ea typeface="+mj-ea"/>
                <a:cs typeface="+mj-cs"/>
              </a:rPr>
              <a:t>Fig. 6-3: Production, Consumption, and Trade in the Standard Model</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15" y="133350"/>
            <a:ext cx="868218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demand </a:t>
            </a:r>
          </a:p>
        </p:txBody>
      </p:sp>
      <p:sp>
        <p:nvSpPr>
          <p:cNvPr id="5" name="TextBox 4"/>
          <p:cNvSpPr txBox="1"/>
          <p:nvPr/>
        </p:nvSpPr>
        <p:spPr>
          <a:xfrm>
            <a:off x="3886200" y="1520607"/>
            <a:ext cx="4876800" cy="3108543"/>
          </a:xfrm>
          <a:prstGeom prst="rect">
            <a:avLst/>
          </a:prstGeom>
          <a:noFill/>
        </p:spPr>
        <p:txBody>
          <a:bodyPr wrap="square" rtlCol="0">
            <a:spAutoFit/>
          </a:bodyPr>
          <a:lstStyle/>
          <a:p>
            <a:pPr algn="ctr"/>
            <a:r>
              <a:rPr lang="en-US" sz="2800" b="1" dirty="0" smtClean="0">
                <a:cs typeface="Times New Roman"/>
              </a:rPr>
              <a:t>Assume the economy’s consumption decisions</a:t>
            </a:r>
          </a:p>
          <a:p>
            <a:pPr algn="ctr"/>
            <a:r>
              <a:rPr lang="en-US" sz="2800" b="1" dirty="0" smtClean="0">
                <a:cs typeface="Times New Roman"/>
              </a:rPr>
              <a:t>may be represented as if they were based on the tastes of a single representative consumer</a:t>
            </a:r>
          </a:p>
          <a:p>
            <a:pPr algn="ctr"/>
            <a:r>
              <a:rPr lang="en-US" sz="2800" b="1" dirty="0" smtClean="0">
                <a:cs typeface="Times New Roman"/>
              </a:rPr>
              <a:t>(changing income distribution doesn’t change demand).</a:t>
            </a:r>
          </a:p>
        </p:txBody>
      </p:sp>
      <p:pic>
        <p:nvPicPr>
          <p:cNvPr id="6" name="Picture 9" descr="fig06_03"/>
          <p:cNvPicPr>
            <a:picLocks noChangeAspect="1" noChangeArrowheads="1"/>
          </p:cNvPicPr>
          <p:nvPr/>
        </p:nvPicPr>
        <p:blipFill>
          <a:blip r:embed="rId2"/>
          <a:srcRect/>
          <a:stretch>
            <a:fillRect/>
          </a:stretch>
        </p:blipFill>
        <p:spPr bwMode="auto">
          <a:xfrm>
            <a:off x="195355" y="1581150"/>
            <a:ext cx="3233645" cy="3200400"/>
          </a:xfrm>
          <a:prstGeom prst="rect">
            <a:avLst/>
          </a:prstGeom>
          <a:noFill/>
          <a:ln>
            <a:solidFill>
              <a:schemeClr val="tx1"/>
            </a:solidFill>
          </a:ln>
        </p:spPr>
      </p:pic>
      <p:sp>
        <p:nvSpPr>
          <p:cNvPr id="7" name="Rectangle 2"/>
          <p:cNvSpPr txBox="1">
            <a:spLocks noChangeArrowheads="1"/>
          </p:cNvSpPr>
          <p:nvPr/>
        </p:nvSpPr>
        <p:spPr>
          <a:xfrm>
            <a:off x="76200" y="912813"/>
            <a:ext cx="3429000" cy="668337"/>
          </a:xfrm>
          <a:prstGeom prst="rect">
            <a:avLst/>
          </a:prstGeom>
        </p:spPr>
        <p:txBody>
          <a:bodyPr/>
          <a:lstStyle/>
          <a:p>
            <a:pPr lvl="0" algn="ctr">
              <a:spcBef>
                <a:spcPct val="0"/>
              </a:spcBef>
            </a:pPr>
            <a:r>
              <a:rPr lang="en-US" dirty="0" smtClean="0">
                <a:latin typeface="+mj-lt"/>
                <a:ea typeface="+mj-ea"/>
                <a:cs typeface="+mj-cs"/>
              </a:rPr>
              <a:t>Fig. 6-3: Production, Consumption, and Trade in the Standard Model</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15" y="133350"/>
            <a:ext cx="868218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demand </a:t>
            </a:r>
          </a:p>
        </p:txBody>
      </p:sp>
      <p:sp>
        <p:nvSpPr>
          <p:cNvPr id="5" name="TextBox 4"/>
          <p:cNvSpPr txBox="1"/>
          <p:nvPr/>
        </p:nvSpPr>
        <p:spPr>
          <a:xfrm>
            <a:off x="4191000" y="2114550"/>
            <a:ext cx="48768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indifference curve </a:t>
            </a:r>
            <a:r>
              <a:rPr lang="en-US" sz="2800" b="1" dirty="0" smtClean="0"/>
              <a:t>–</a:t>
            </a:r>
          </a:p>
          <a:p>
            <a:pPr algn="ctr"/>
            <a:r>
              <a:rPr lang="en-US" sz="2800" b="1" dirty="0" smtClean="0">
                <a:cs typeface="Times New Roman"/>
              </a:rPr>
              <a:t>combinations of cloth &amp; food that leave the consumer equally well off (indifferent)</a:t>
            </a:r>
          </a:p>
        </p:txBody>
      </p:sp>
      <p:pic>
        <p:nvPicPr>
          <p:cNvPr id="6" name="Picture 5" descr="indifference.png"/>
          <p:cNvPicPr>
            <a:picLocks noChangeAspect="1"/>
          </p:cNvPicPr>
          <p:nvPr/>
        </p:nvPicPr>
        <p:blipFill>
          <a:blip r:embed="rId2"/>
          <a:stretch>
            <a:fillRect/>
          </a:stretch>
        </p:blipFill>
        <p:spPr>
          <a:xfrm>
            <a:off x="533400" y="1657350"/>
            <a:ext cx="3638550" cy="2600325"/>
          </a:xfrm>
          <a:prstGeom prst="rect">
            <a:avLst/>
          </a:prstGeom>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15" y="133350"/>
            <a:ext cx="868218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demand </a:t>
            </a:r>
          </a:p>
        </p:txBody>
      </p:sp>
      <p:pic>
        <p:nvPicPr>
          <p:cNvPr id="3" name="Picture 9" descr="fig06_03"/>
          <p:cNvPicPr>
            <a:picLocks noChangeAspect="1" noChangeArrowheads="1"/>
          </p:cNvPicPr>
          <p:nvPr/>
        </p:nvPicPr>
        <p:blipFill>
          <a:blip r:embed="rId2"/>
          <a:srcRect/>
          <a:stretch>
            <a:fillRect/>
          </a:stretch>
        </p:blipFill>
        <p:spPr bwMode="auto">
          <a:xfrm>
            <a:off x="195355" y="1581150"/>
            <a:ext cx="3233645" cy="3200400"/>
          </a:xfrm>
          <a:prstGeom prst="rect">
            <a:avLst/>
          </a:prstGeom>
          <a:noFill/>
          <a:ln>
            <a:solidFill>
              <a:schemeClr val="tx1"/>
            </a:solidFill>
          </a:ln>
        </p:spPr>
      </p:pic>
      <p:sp>
        <p:nvSpPr>
          <p:cNvPr id="4" name="Rectangle 2"/>
          <p:cNvSpPr txBox="1">
            <a:spLocks noChangeArrowheads="1"/>
          </p:cNvSpPr>
          <p:nvPr/>
        </p:nvSpPr>
        <p:spPr>
          <a:xfrm>
            <a:off x="76200" y="912813"/>
            <a:ext cx="3429000" cy="668337"/>
          </a:xfrm>
          <a:prstGeom prst="rect">
            <a:avLst/>
          </a:prstGeom>
        </p:spPr>
        <p:txBody>
          <a:bodyPr/>
          <a:lstStyle/>
          <a:p>
            <a:pPr lvl="0" algn="ctr">
              <a:spcBef>
                <a:spcPct val="0"/>
              </a:spcBef>
            </a:pPr>
            <a:r>
              <a:rPr lang="en-US" dirty="0" smtClean="0">
                <a:latin typeface="+mj-lt"/>
                <a:ea typeface="+mj-ea"/>
                <a:cs typeface="+mj-cs"/>
              </a:rPr>
              <a:t>Fig. 6-3: Production, Consumption, and Trade in the Standard Model</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581400" y="819150"/>
            <a:ext cx="5410200" cy="4401205"/>
          </a:xfrm>
          <a:prstGeom prst="rect">
            <a:avLst/>
          </a:prstGeom>
          <a:noFill/>
        </p:spPr>
        <p:txBody>
          <a:bodyPr wrap="square" rtlCol="0">
            <a:spAutoFit/>
          </a:bodyPr>
          <a:lstStyle/>
          <a:p>
            <a:r>
              <a:rPr lang="en-US" sz="2800" b="1" u="sng" dirty="0" smtClean="0">
                <a:cs typeface="Times New Roman"/>
              </a:rPr>
              <a:t>Indifference curve properties</a:t>
            </a:r>
          </a:p>
          <a:p>
            <a:pPr>
              <a:buFont typeface="Arial" pitchFamily="34" charset="0"/>
              <a:buChar char="•"/>
            </a:pPr>
            <a:r>
              <a:rPr lang="en-US" sz="2800" b="1" dirty="0" smtClean="0">
                <a:cs typeface="Times New Roman"/>
              </a:rPr>
              <a:t> downward sloping</a:t>
            </a:r>
          </a:p>
          <a:p>
            <a:pPr lvl="1">
              <a:buFont typeface="Courier New" pitchFamily="49" charset="0"/>
              <a:buChar char="o"/>
            </a:pPr>
            <a:r>
              <a:rPr lang="en-US" sz="2800" b="1" dirty="0" smtClean="0">
                <a:cs typeface="Times New Roman"/>
              </a:rPr>
              <a:t> less cloth needs more food</a:t>
            </a:r>
          </a:p>
          <a:p>
            <a:pPr lvl="1">
              <a:buFont typeface="Courier New" pitchFamily="49" charset="0"/>
              <a:buChar char="o"/>
            </a:pPr>
            <a:r>
              <a:rPr lang="en-US" sz="2800" b="1" dirty="0" smtClean="0">
                <a:cs typeface="Times New Roman"/>
              </a:rPr>
              <a:t> for equal satisfaction</a:t>
            </a:r>
          </a:p>
          <a:p>
            <a:pPr>
              <a:buFont typeface="Arial" pitchFamily="34" charset="0"/>
              <a:buChar char="•"/>
            </a:pPr>
            <a:r>
              <a:rPr lang="en-US" sz="2800" b="1" dirty="0" smtClean="0">
                <a:cs typeface="Times New Roman"/>
              </a:rPr>
              <a:t> more is better</a:t>
            </a:r>
          </a:p>
          <a:p>
            <a:pPr lvl="1">
              <a:buFont typeface="Courier New" pitchFamily="49" charset="0"/>
              <a:buChar char="o"/>
            </a:pPr>
            <a:r>
              <a:rPr lang="en-US" sz="2800" b="1" dirty="0" smtClean="0">
                <a:cs typeface="Times New Roman"/>
              </a:rPr>
              <a:t> more cloth or food better</a:t>
            </a:r>
          </a:p>
          <a:p>
            <a:pPr lvl="1">
              <a:buFont typeface="Courier New" pitchFamily="49" charset="0"/>
              <a:buChar char="o"/>
            </a:pPr>
            <a:r>
              <a:rPr lang="en-US" sz="2800" b="1" dirty="0" smtClean="0">
                <a:cs typeface="Times New Roman"/>
              </a:rPr>
              <a:t> further from origin better</a:t>
            </a:r>
          </a:p>
          <a:p>
            <a:pPr>
              <a:buFont typeface="Arial" pitchFamily="34" charset="0"/>
              <a:buChar char="•"/>
            </a:pPr>
            <a:r>
              <a:rPr lang="en-US" sz="2800" b="1" dirty="0" smtClean="0">
                <a:cs typeface="Times New Roman"/>
              </a:rPr>
              <a:t> diminishing marginal substitution</a:t>
            </a:r>
          </a:p>
          <a:p>
            <a:pPr lvl="1">
              <a:buFont typeface="Courier New" pitchFamily="49" charset="0"/>
              <a:buChar char="o"/>
            </a:pPr>
            <a:r>
              <a:rPr lang="en-US" sz="2800" b="1" dirty="0" smtClean="0">
                <a:cs typeface="Times New Roman"/>
              </a:rPr>
              <a:t> extra cloth unit less valuable</a:t>
            </a:r>
          </a:p>
          <a:p>
            <a:pPr lvl="1">
              <a:buFont typeface="Courier New" pitchFamily="49" charset="0"/>
              <a:buChar char="o"/>
            </a:pPr>
            <a:r>
              <a:rPr lang="en-US" sz="2800" b="1" dirty="0" smtClean="0">
                <a:cs typeface="Times New Roman"/>
              </a:rPr>
              <a:t> convex to origin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15" y="133350"/>
            <a:ext cx="868218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demand </a:t>
            </a:r>
          </a:p>
        </p:txBody>
      </p:sp>
      <p:sp>
        <p:nvSpPr>
          <p:cNvPr id="3" name="TextBox 2"/>
          <p:cNvSpPr txBox="1"/>
          <p:nvPr/>
        </p:nvSpPr>
        <p:spPr>
          <a:xfrm>
            <a:off x="3505200" y="819150"/>
            <a:ext cx="5562600" cy="4185761"/>
          </a:xfrm>
          <a:prstGeom prst="rect">
            <a:avLst/>
          </a:prstGeom>
          <a:noFill/>
        </p:spPr>
        <p:txBody>
          <a:bodyPr wrap="square" rtlCol="0">
            <a:spAutoFit/>
          </a:bodyPr>
          <a:lstStyle/>
          <a:p>
            <a:pPr algn="ctr"/>
            <a:r>
              <a:rPr lang="en-US" sz="2800" b="1" dirty="0" smtClean="0">
                <a:cs typeface="Times New Roman"/>
              </a:rPr>
              <a:t>Without trade:</a:t>
            </a:r>
          </a:p>
          <a:p>
            <a:pPr algn="ctr"/>
            <a:r>
              <a:rPr lang="en-US" sz="2800" b="1" dirty="0" smtClean="0">
                <a:cs typeface="Times New Roman"/>
              </a:rPr>
              <a:t>Produce/consume where indifference curve is tangent to PPF.</a:t>
            </a:r>
          </a:p>
          <a:p>
            <a:pPr algn="ctr"/>
            <a:endParaRPr lang="en-US" sz="1400" b="1" dirty="0" smtClean="0">
              <a:cs typeface="Times New Roman"/>
            </a:endParaRPr>
          </a:p>
          <a:p>
            <a:pPr algn="ctr"/>
            <a:r>
              <a:rPr lang="en-US" sz="2800" b="1" dirty="0" smtClean="0">
                <a:cs typeface="Times New Roman"/>
              </a:rPr>
              <a:t>With trade:</a:t>
            </a:r>
          </a:p>
          <a:p>
            <a:pPr algn="ctr"/>
            <a:r>
              <a:rPr lang="en-US" sz="2800" b="1" dirty="0" smtClean="0">
                <a:cs typeface="Times New Roman"/>
              </a:rPr>
              <a:t>Consume where indifference curve is tangent to </a:t>
            </a:r>
            <a:r>
              <a:rPr lang="en-US" sz="2800" b="1" dirty="0" err="1" smtClean="0">
                <a:cs typeface="Times New Roman"/>
              </a:rPr>
              <a:t>isovalue</a:t>
            </a:r>
            <a:r>
              <a:rPr lang="en-US" sz="2800" b="1" dirty="0" smtClean="0">
                <a:cs typeface="Times New Roman"/>
              </a:rPr>
              <a:t> line.</a:t>
            </a:r>
          </a:p>
          <a:p>
            <a:pPr algn="ctr"/>
            <a:r>
              <a:rPr lang="en-US" sz="2800" b="1" dirty="0" smtClean="0">
                <a:cs typeface="Times New Roman"/>
              </a:rPr>
              <a:t>Produce where </a:t>
            </a:r>
            <a:r>
              <a:rPr lang="en-US" sz="2800" b="1" dirty="0" err="1" smtClean="0">
                <a:cs typeface="Times New Roman"/>
              </a:rPr>
              <a:t>isovalue</a:t>
            </a:r>
            <a:r>
              <a:rPr lang="en-US" sz="2800" b="1" dirty="0" smtClean="0">
                <a:cs typeface="Times New Roman"/>
              </a:rPr>
              <a:t> line</a:t>
            </a:r>
          </a:p>
          <a:p>
            <a:pPr algn="ctr"/>
            <a:r>
              <a:rPr lang="en-US" sz="2800" b="1" dirty="0" smtClean="0">
                <a:cs typeface="Times New Roman"/>
              </a:rPr>
              <a:t>is tangent to PPF.</a:t>
            </a:r>
            <a:endParaRPr lang="en-US" sz="1400" b="1" dirty="0" smtClean="0">
              <a:cs typeface="Times New Roman"/>
            </a:endParaRPr>
          </a:p>
          <a:p>
            <a:pPr algn="ctr"/>
            <a:r>
              <a:rPr lang="en-US" sz="2800" b="1" dirty="0" smtClean="0">
                <a:cs typeface="Times New Roman"/>
              </a:rPr>
              <a:t>Export/import to get from Q to D.</a:t>
            </a:r>
          </a:p>
        </p:txBody>
      </p:sp>
      <p:pic>
        <p:nvPicPr>
          <p:cNvPr id="4" name="Picture 9" descr="fig06_03"/>
          <p:cNvPicPr>
            <a:picLocks noChangeAspect="1" noChangeArrowheads="1"/>
          </p:cNvPicPr>
          <p:nvPr/>
        </p:nvPicPr>
        <p:blipFill>
          <a:blip r:embed="rId2"/>
          <a:srcRect/>
          <a:stretch>
            <a:fillRect/>
          </a:stretch>
        </p:blipFill>
        <p:spPr bwMode="auto">
          <a:xfrm>
            <a:off x="195355" y="1581150"/>
            <a:ext cx="3233645" cy="3200400"/>
          </a:xfrm>
          <a:prstGeom prst="rect">
            <a:avLst/>
          </a:prstGeom>
          <a:noFill/>
          <a:ln>
            <a:solidFill>
              <a:schemeClr val="tx1"/>
            </a:solidFill>
          </a:ln>
        </p:spPr>
      </p:pic>
      <p:sp>
        <p:nvSpPr>
          <p:cNvPr id="5" name="Rectangle 2"/>
          <p:cNvSpPr txBox="1">
            <a:spLocks noChangeArrowheads="1"/>
          </p:cNvSpPr>
          <p:nvPr/>
        </p:nvSpPr>
        <p:spPr>
          <a:xfrm>
            <a:off x="76200" y="912813"/>
            <a:ext cx="3429000" cy="668337"/>
          </a:xfrm>
          <a:prstGeom prst="rect">
            <a:avLst/>
          </a:prstGeom>
        </p:spPr>
        <p:txBody>
          <a:bodyPr/>
          <a:lstStyle/>
          <a:p>
            <a:pPr lvl="0" algn="ctr">
              <a:spcBef>
                <a:spcPct val="0"/>
              </a:spcBef>
            </a:pPr>
            <a:r>
              <a:rPr lang="en-US" dirty="0" smtClean="0">
                <a:latin typeface="+mj-lt"/>
                <a:ea typeface="+mj-ea"/>
                <a:cs typeface="+mj-cs"/>
              </a:rPr>
              <a:t>Fig. 6-3: Production, Consumption, and Trade in the Standard Model</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0" y="2114550"/>
            <a:ext cx="48768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indifference curve </a:t>
            </a:r>
            <a:r>
              <a:rPr lang="en-US" sz="2800" b="1" dirty="0" smtClean="0"/>
              <a:t>–</a:t>
            </a:r>
          </a:p>
          <a:p>
            <a:pPr algn="ctr"/>
            <a:r>
              <a:rPr lang="en-US" sz="2800" b="1" dirty="0" smtClean="0">
                <a:cs typeface="Times New Roman"/>
              </a:rPr>
              <a:t>combinations of cloth &amp; food that leave the consumer equally well off (indifferent)</a:t>
            </a:r>
          </a:p>
        </p:txBody>
      </p:sp>
      <p:pic>
        <p:nvPicPr>
          <p:cNvPr id="4" name="Picture 3" descr="indifference.png"/>
          <p:cNvPicPr>
            <a:picLocks noChangeAspect="1"/>
          </p:cNvPicPr>
          <p:nvPr/>
        </p:nvPicPr>
        <p:blipFill>
          <a:blip r:embed="rId2"/>
          <a:stretch>
            <a:fillRect/>
          </a:stretch>
        </p:blipFill>
        <p:spPr>
          <a:xfrm>
            <a:off x="533400" y="1657350"/>
            <a:ext cx="3638550" cy="2600325"/>
          </a:xfrm>
          <a:prstGeom prst="rect">
            <a:avLst/>
          </a:prstGeom>
          <a:ln>
            <a:solidFill>
              <a:schemeClr val="tx1"/>
            </a:solidFill>
          </a:ln>
        </p:spPr>
      </p:pic>
      <p:sp>
        <p:nvSpPr>
          <p:cNvPr id="5" name="TextBox 4"/>
          <p:cNvSpPr txBox="1"/>
          <p:nvPr/>
        </p:nvSpPr>
        <p:spPr>
          <a:xfrm>
            <a:off x="28931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6_04"/>
          <p:cNvPicPr>
            <a:picLocks noChangeAspect="1" noChangeArrowheads="1"/>
          </p:cNvPicPr>
          <p:nvPr/>
        </p:nvPicPr>
        <p:blipFill>
          <a:blip r:embed="rId2"/>
          <a:srcRect/>
          <a:stretch>
            <a:fillRect/>
          </a:stretch>
        </p:blipFill>
        <p:spPr bwMode="auto">
          <a:xfrm>
            <a:off x="381000" y="1885950"/>
            <a:ext cx="4439574" cy="2743200"/>
          </a:xfrm>
          <a:prstGeom prst="rect">
            <a:avLst/>
          </a:prstGeom>
          <a:noFill/>
          <a:ln>
            <a:solidFill>
              <a:schemeClr val="tx1"/>
            </a:solidFill>
          </a:ln>
        </p:spPr>
      </p:pic>
      <p:sp>
        <p:nvSpPr>
          <p:cNvPr id="3" name="Rectangle 2"/>
          <p:cNvSpPr txBox="1">
            <a:spLocks noChangeArrowheads="1"/>
          </p:cNvSpPr>
          <p:nvPr/>
        </p:nvSpPr>
        <p:spPr>
          <a:xfrm>
            <a:off x="381000" y="1200150"/>
            <a:ext cx="4419600" cy="668337"/>
          </a:xfrm>
          <a:prstGeom prst="rect">
            <a:avLst/>
          </a:prstGeom>
        </p:spPr>
        <p:txBody>
          <a:bodyPr/>
          <a:lstStyle/>
          <a:p>
            <a:pPr lvl="0" algn="ctr">
              <a:spcBef>
                <a:spcPct val="0"/>
              </a:spcBef>
            </a:pPr>
            <a:r>
              <a:rPr lang="en-US" dirty="0" smtClean="0">
                <a:latin typeface="+mj-lt"/>
                <a:ea typeface="+mj-ea"/>
                <a:cs typeface="+mj-cs"/>
              </a:rPr>
              <a:t>Fig. 6-4: Effects of a Rise in the Relative Price</a:t>
            </a:r>
          </a:p>
          <a:p>
            <a:pPr lvl="0" algn="ctr">
              <a:spcBef>
                <a:spcPct val="0"/>
              </a:spcBef>
            </a:pPr>
            <a:r>
              <a:rPr lang="en-US" dirty="0" smtClean="0">
                <a:latin typeface="+mj-lt"/>
                <a:ea typeface="+mj-ea"/>
                <a:cs typeface="+mj-cs"/>
              </a:rPr>
              <a:t>of Cloth and Gains from Trade</a:t>
            </a:r>
          </a:p>
        </p:txBody>
      </p:sp>
      <p:sp>
        <p:nvSpPr>
          <p:cNvPr id="4" name="TextBox 3"/>
          <p:cNvSpPr txBox="1"/>
          <p:nvPr/>
        </p:nvSpPr>
        <p:spPr>
          <a:xfrm>
            <a:off x="309415" y="133350"/>
            <a:ext cx="868218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demand </a:t>
            </a:r>
          </a:p>
        </p:txBody>
      </p:sp>
      <p:sp>
        <p:nvSpPr>
          <p:cNvPr id="5" name="TextBox 4"/>
          <p:cNvSpPr txBox="1"/>
          <p:nvPr/>
        </p:nvSpPr>
        <p:spPr>
          <a:xfrm>
            <a:off x="5029200" y="895350"/>
            <a:ext cx="4038600" cy="4185761"/>
          </a:xfrm>
          <a:prstGeom prst="rect">
            <a:avLst/>
          </a:prstGeom>
          <a:noFill/>
        </p:spPr>
        <p:txBody>
          <a:bodyPr wrap="square" rtlCol="0">
            <a:spAutoFit/>
          </a:bodyPr>
          <a:lstStyle/>
          <a:p>
            <a:pPr algn="ctr"/>
            <a:r>
              <a:rPr lang="en-US" sz="2800" b="1" dirty="0" smtClean="0">
                <a:cs typeface="Times New Roman"/>
              </a:rPr>
              <a:t>As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rises, D</a:t>
            </a:r>
            <a:r>
              <a:rPr lang="en-US" sz="2800" b="1" baseline="-25000" dirty="0" smtClean="0">
                <a:cs typeface="Times New Roman"/>
              </a:rPr>
              <a:t>C</a:t>
            </a:r>
            <a:r>
              <a:rPr lang="en-US" sz="2800" b="1" dirty="0" smtClean="0">
                <a:cs typeface="Times New Roman"/>
              </a:rPr>
              <a:t>/D</a:t>
            </a:r>
            <a:r>
              <a:rPr lang="en-US" sz="2800" b="1" baseline="-25000" dirty="0" smtClean="0">
                <a:cs typeface="Times New Roman"/>
              </a:rPr>
              <a:t>F</a:t>
            </a:r>
            <a:r>
              <a:rPr lang="en-US" sz="2800" b="1" dirty="0" smtClean="0">
                <a:cs typeface="Times New Roman"/>
              </a:rPr>
              <a:t> falls.  This makes the RD</a:t>
            </a:r>
          </a:p>
          <a:p>
            <a:pPr algn="ctr"/>
            <a:r>
              <a:rPr lang="en-US" sz="2800" b="1" dirty="0" smtClean="0">
                <a:cs typeface="Times New Roman"/>
              </a:rPr>
              <a:t>curve downward sloping.</a:t>
            </a:r>
          </a:p>
          <a:p>
            <a:pPr algn="ctr"/>
            <a:endParaRPr lang="en-US" sz="1400" b="1" dirty="0" smtClean="0">
              <a:cs typeface="Times New Roman"/>
            </a:endParaRPr>
          </a:p>
          <a:p>
            <a:pPr algn="ctr"/>
            <a:r>
              <a:rPr lang="en-US" sz="2800" b="1" dirty="0" smtClean="0">
                <a:cs typeface="Times New Roman"/>
              </a:rPr>
              <a:t>Here at a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higher than the intersection of RS &amp; RD, the economy will supply more cloth than demand: export cloth &amp; import food.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6_04"/>
          <p:cNvPicPr>
            <a:picLocks noChangeAspect="1" noChangeArrowheads="1"/>
          </p:cNvPicPr>
          <p:nvPr/>
        </p:nvPicPr>
        <p:blipFill>
          <a:blip r:embed="rId2"/>
          <a:srcRect/>
          <a:stretch>
            <a:fillRect/>
          </a:stretch>
        </p:blipFill>
        <p:spPr bwMode="auto">
          <a:xfrm>
            <a:off x="381000" y="1885950"/>
            <a:ext cx="4439574" cy="2743200"/>
          </a:xfrm>
          <a:prstGeom prst="rect">
            <a:avLst/>
          </a:prstGeom>
          <a:noFill/>
          <a:ln>
            <a:solidFill>
              <a:schemeClr val="tx1"/>
            </a:solidFill>
          </a:ln>
        </p:spPr>
      </p:pic>
      <p:sp>
        <p:nvSpPr>
          <p:cNvPr id="3" name="Rectangle 2"/>
          <p:cNvSpPr txBox="1">
            <a:spLocks noChangeArrowheads="1"/>
          </p:cNvSpPr>
          <p:nvPr/>
        </p:nvSpPr>
        <p:spPr>
          <a:xfrm>
            <a:off x="381000" y="1200150"/>
            <a:ext cx="4419600" cy="668337"/>
          </a:xfrm>
          <a:prstGeom prst="rect">
            <a:avLst/>
          </a:prstGeom>
        </p:spPr>
        <p:txBody>
          <a:bodyPr/>
          <a:lstStyle/>
          <a:p>
            <a:pPr lvl="0" algn="ctr">
              <a:spcBef>
                <a:spcPct val="0"/>
              </a:spcBef>
            </a:pPr>
            <a:r>
              <a:rPr lang="en-US" dirty="0" smtClean="0">
                <a:latin typeface="+mj-lt"/>
                <a:ea typeface="+mj-ea"/>
                <a:cs typeface="+mj-cs"/>
              </a:rPr>
              <a:t>Fig. 6-4: Effects of a Rise in the Relative Price</a:t>
            </a:r>
          </a:p>
          <a:p>
            <a:pPr lvl="0" algn="ctr">
              <a:spcBef>
                <a:spcPct val="0"/>
              </a:spcBef>
            </a:pPr>
            <a:r>
              <a:rPr lang="en-US" dirty="0" smtClean="0">
                <a:latin typeface="+mj-lt"/>
                <a:ea typeface="+mj-ea"/>
                <a:cs typeface="+mj-cs"/>
              </a:rPr>
              <a:t>of Cloth and Gains from Trade</a:t>
            </a:r>
          </a:p>
        </p:txBody>
      </p:sp>
      <p:sp>
        <p:nvSpPr>
          <p:cNvPr id="4" name="TextBox 3"/>
          <p:cNvSpPr txBox="1"/>
          <p:nvPr/>
        </p:nvSpPr>
        <p:spPr>
          <a:xfrm>
            <a:off x="309415" y="133350"/>
            <a:ext cx="868218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demand </a:t>
            </a:r>
          </a:p>
        </p:txBody>
      </p:sp>
      <p:sp>
        <p:nvSpPr>
          <p:cNvPr id="6" name="TextBox 5"/>
          <p:cNvSpPr txBox="1"/>
          <p:nvPr/>
        </p:nvSpPr>
        <p:spPr>
          <a:xfrm>
            <a:off x="4876800" y="1123950"/>
            <a:ext cx="4191000" cy="3754874"/>
          </a:xfrm>
          <a:prstGeom prst="rect">
            <a:avLst/>
          </a:prstGeom>
          <a:noFill/>
        </p:spPr>
        <p:txBody>
          <a:bodyPr wrap="square" rtlCol="0">
            <a:spAutoFit/>
          </a:bodyPr>
          <a:lstStyle/>
          <a:p>
            <a:pPr algn="ctr"/>
            <a:r>
              <a:rPr lang="en-US" sz="2800" b="1" dirty="0" smtClean="0">
                <a:cs typeface="Times New Roman"/>
              </a:rPr>
              <a:t>Higher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makes the </a:t>
            </a:r>
            <a:r>
              <a:rPr lang="en-US" sz="2800" b="1" dirty="0" err="1" smtClean="0">
                <a:cs typeface="Times New Roman"/>
              </a:rPr>
              <a:t>isovalue</a:t>
            </a:r>
            <a:r>
              <a:rPr lang="en-US" sz="2800" b="1" dirty="0" smtClean="0">
                <a:cs typeface="Times New Roman"/>
              </a:rPr>
              <a:t> line steeper, which here leads to a higher indifference curve.</a:t>
            </a:r>
          </a:p>
          <a:p>
            <a:pPr algn="ctr"/>
            <a:r>
              <a:rPr lang="en-US" sz="2800" b="1" dirty="0" smtClean="0">
                <a:cs typeface="Times New Roman"/>
              </a:rPr>
              <a:t>(Import more per export.)</a:t>
            </a:r>
          </a:p>
          <a:p>
            <a:pPr algn="ctr"/>
            <a:endParaRPr lang="en-US" sz="1400" b="1" dirty="0" smtClean="0">
              <a:cs typeface="Times New Roman"/>
            </a:endParaRPr>
          </a:p>
          <a:p>
            <a:pPr algn="ctr"/>
            <a:r>
              <a:rPr lang="en-US" sz="2800" b="1" dirty="0" smtClean="0">
                <a:cs typeface="Times New Roman"/>
              </a:rPr>
              <a:t>An economy that</a:t>
            </a:r>
          </a:p>
          <a:p>
            <a:pPr algn="ctr"/>
            <a:r>
              <a:rPr lang="en-US" sz="2800" b="1" dirty="0" smtClean="0">
                <a:cs typeface="Times New Roman"/>
              </a:rPr>
              <a:t>exports cloth is better</a:t>
            </a:r>
          </a:p>
          <a:p>
            <a:pPr algn="ctr"/>
            <a:r>
              <a:rPr lang="en-US" sz="2800" b="1" dirty="0" smtClean="0">
                <a:cs typeface="Times New Roman"/>
              </a:rPr>
              <a:t>off when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rises.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551" y="133350"/>
            <a:ext cx="801584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terms of trade</a:t>
            </a:r>
          </a:p>
        </p:txBody>
      </p:sp>
      <p:pic>
        <p:nvPicPr>
          <p:cNvPr id="3" name="Picture 2" descr="balance.png"/>
          <p:cNvPicPr>
            <a:picLocks noChangeAspect="1"/>
          </p:cNvPicPr>
          <p:nvPr/>
        </p:nvPicPr>
        <p:blipFill>
          <a:blip r:embed="rId2"/>
          <a:stretch>
            <a:fillRect/>
          </a:stretch>
        </p:blipFill>
        <p:spPr>
          <a:xfrm>
            <a:off x="653667" y="1276350"/>
            <a:ext cx="2699133" cy="3200400"/>
          </a:xfrm>
          <a:prstGeom prst="rect">
            <a:avLst/>
          </a:prstGeom>
        </p:spPr>
      </p:pic>
      <p:sp>
        <p:nvSpPr>
          <p:cNvPr id="4" name="TextBox 3"/>
          <p:cNvSpPr txBox="1"/>
          <p:nvPr/>
        </p:nvSpPr>
        <p:spPr>
          <a:xfrm>
            <a:off x="3886200" y="971550"/>
            <a:ext cx="4876800" cy="3970318"/>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terms of trade </a:t>
            </a:r>
            <a:r>
              <a:rPr lang="en-US" sz="2800" b="1" dirty="0" smtClean="0"/>
              <a:t>–</a:t>
            </a:r>
          </a:p>
          <a:p>
            <a:pPr algn="ctr"/>
            <a:r>
              <a:rPr lang="en-US" sz="2800" b="1" dirty="0" smtClean="0">
                <a:cs typeface="Times New Roman"/>
              </a:rPr>
              <a:t>price of exports relative to</a:t>
            </a:r>
          </a:p>
          <a:p>
            <a:pPr algn="ctr"/>
            <a:r>
              <a:rPr lang="en-US" sz="2800" b="1" dirty="0" smtClean="0">
                <a:cs typeface="Times New Roman"/>
              </a:rPr>
              <a:t>the price of imports</a:t>
            </a:r>
            <a:endParaRPr lang="en-US" sz="1400" b="1" dirty="0" smtClean="0">
              <a:cs typeface="Times New Roman"/>
            </a:endParaRPr>
          </a:p>
          <a:p>
            <a:pPr algn="ctr"/>
            <a:r>
              <a:rPr lang="en-US" sz="2800" b="1" dirty="0" smtClean="0">
                <a:cs typeface="Times New Roman"/>
              </a:rPr>
              <a:t>(home: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foreign: P</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C</a:t>
            </a:r>
            <a:r>
              <a:rPr lang="en-US" sz="2800" b="1" dirty="0" smtClean="0">
                <a:cs typeface="Times New Roman"/>
              </a:rPr>
              <a:t>)</a:t>
            </a:r>
          </a:p>
          <a:p>
            <a:pPr algn="ctr"/>
            <a:endParaRPr lang="en-US" sz="1400" b="1" dirty="0" smtClean="0">
              <a:cs typeface="Times New Roman"/>
            </a:endParaRPr>
          </a:p>
          <a:p>
            <a:pPr algn="ctr"/>
            <a:r>
              <a:rPr lang="en-US" sz="2800" b="1" dirty="0" smtClean="0">
                <a:cs typeface="Times New Roman"/>
              </a:rPr>
              <a:t>A rise in terms of trade</a:t>
            </a:r>
          </a:p>
          <a:p>
            <a:pPr algn="ctr"/>
            <a:r>
              <a:rPr lang="en-US" sz="2800" b="1" dirty="0" smtClean="0">
                <a:cs typeface="Times New Roman"/>
              </a:rPr>
              <a:t>increases a country’s welfare.</a:t>
            </a:r>
          </a:p>
          <a:p>
            <a:pPr algn="ctr"/>
            <a:endParaRPr lang="en-US" sz="1400" b="1" dirty="0" smtClean="0">
              <a:cs typeface="Times New Roman"/>
            </a:endParaRPr>
          </a:p>
          <a:p>
            <a:pPr algn="ctr"/>
            <a:r>
              <a:rPr lang="en-US" sz="2800" b="1" dirty="0" smtClean="0">
                <a:cs typeface="Times New Roman"/>
              </a:rPr>
              <a:t>A decline in terms of trade</a:t>
            </a:r>
          </a:p>
          <a:p>
            <a:pPr algn="ctr"/>
            <a:r>
              <a:rPr lang="en-US" sz="2800" b="1" dirty="0" smtClean="0">
                <a:cs typeface="Times New Roman"/>
              </a:rPr>
              <a:t>decreases a country’s welfare.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200150"/>
            <a:ext cx="5181600" cy="3785652"/>
          </a:xfrm>
          <a:prstGeom prst="rect">
            <a:avLst/>
          </a:prstGeom>
          <a:noFill/>
        </p:spPr>
        <p:txBody>
          <a:bodyPr wrap="square" rtlCol="0">
            <a:spAutoFit/>
          </a:bodyPr>
          <a:lstStyle/>
          <a:p>
            <a:r>
              <a:rPr lang="en-US" sz="3600" b="1" dirty="0" smtClean="0">
                <a:solidFill>
                  <a:srgbClr val="0070C0"/>
                </a:solidFill>
                <a:cs typeface="Times New Roman"/>
              </a:rPr>
              <a:t>P</a:t>
            </a:r>
            <a:r>
              <a:rPr lang="en-US" sz="3600" b="1" baseline="-25000" dirty="0" smtClean="0">
                <a:solidFill>
                  <a:srgbClr val="0070C0"/>
                </a:solidFill>
                <a:cs typeface="Times New Roman"/>
              </a:rPr>
              <a:t>C</a:t>
            </a:r>
            <a:r>
              <a:rPr lang="en-US" sz="3600" b="1" dirty="0" smtClean="0">
                <a:solidFill>
                  <a:srgbClr val="0070C0"/>
                </a:solidFill>
                <a:cs typeface="Times New Roman"/>
              </a:rPr>
              <a:t>D</a:t>
            </a:r>
            <a:r>
              <a:rPr lang="en-US" sz="3600" b="1" baseline="-25000" dirty="0" smtClean="0">
                <a:solidFill>
                  <a:srgbClr val="0070C0"/>
                </a:solidFill>
                <a:cs typeface="Times New Roman"/>
              </a:rPr>
              <a:t>C</a:t>
            </a:r>
            <a:r>
              <a:rPr lang="en-US" sz="3600" b="1" dirty="0" smtClean="0">
                <a:solidFill>
                  <a:srgbClr val="0070C0"/>
                </a:solidFill>
                <a:cs typeface="Times New Roman"/>
              </a:rPr>
              <a:t> + P</a:t>
            </a:r>
            <a:r>
              <a:rPr lang="en-US" sz="3600" b="1" baseline="-25000" dirty="0" smtClean="0">
                <a:solidFill>
                  <a:srgbClr val="0070C0"/>
                </a:solidFill>
                <a:cs typeface="Times New Roman"/>
              </a:rPr>
              <a:t>F</a:t>
            </a:r>
            <a:r>
              <a:rPr lang="en-US" sz="3600" b="1" dirty="0" smtClean="0">
                <a:solidFill>
                  <a:srgbClr val="0070C0"/>
                </a:solidFill>
                <a:cs typeface="Times New Roman"/>
              </a:rPr>
              <a:t>D</a:t>
            </a:r>
            <a:r>
              <a:rPr lang="en-US" sz="3600" b="1" baseline="-25000" dirty="0" smtClean="0">
                <a:solidFill>
                  <a:srgbClr val="0070C0"/>
                </a:solidFill>
                <a:cs typeface="Times New Roman"/>
              </a:rPr>
              <a:t>F</a:t>
            </a:r>
            <a:r>
              <a:rPr lang="en-US" sz="3600" b="1" dirty="0" smtClean="0">
                <a:solidFill>
                  <a:srgbClr val="0070C0"/>
                </a:solidFill>
                <a:cs typeface="Times New Roman"/>
              </a:rPr>
              <a:t> = P</a:t>
            </a:r>
            <a:r>
              <a:rPr lang="en-US" sz="3600" b="1" baseline="-25000" dirty="0" smtClean="0">
                <a:solidFill>
                  <a:srgbClr val="0070C0"/>
                </a:solidFill>
                <a:cs typeface="Times New Roman"/>
              </a:rPr>
              <a:t>C</a:t>
            </a:r>
            <a:r>
              <a:rPr lang="en-US" sz="3600" b="1" dirty="0" smtClean="0">
                <a:solidFill>
                  <a:srgbClr val="0070C0"/>
                </a:solidFill>
                <a:cs typeface="Times New Roman"/>
              </a:rPr>
              <a:t>Q</a:t>
            </a:r>
            <a:r>
              <a:rPr lang="en-US" sz="3600" b="1" baseline="-25000" dirty="0" smtClean="0">
                <a:solidFill>
                  <a:srgbClr val="0070C0"/>
                </a:solidFill>
                <a:cs typeface="Times New Roman"/>
              </a:rPr>
              <a:t>C</a:t>
            </a:r>
            <a:r>
              <a:rPr lang="en-US" sz="3600" b="1" dirty="0" smtClean="0">
                <a:solidFill>
                  <a:srgbClr val="0070C0"/>
                </a:solidFill>
                <a:cs typeface="Times New Roman"/>
              </a:rPr>
              <a:t> + P</a:t>
            </a:r>
            <a:r>
              <a:rPr lang="en-US" sz="3600" b="1" baseline="-25000" dirty="0" smtClean="0">
                <a:solidFill>
                  <a:srgbClr val="0070C0"/>
                </a:solidFill>
                <a:cs typeface="Times New Roman"/>
              </a:rPr>
              <a:t>F</a:t>
            </a:r>
            <a:r>
              <a:rPr lang="en-US" sz="3600" b="1" dirty="0" smtClean="0">
                <a:solidFill>
                  <a:srgbClr val="0070C0"/>
                </a:solidFill>
                <a:cs typeface="Times New Roman"/>
              </a:rPr>
              <a:t>Q</a:t>
            </a:r>
            <a:r>
              <a:rPr lang="en-US" sz="3600" b="1" baseline="-25000" dirty="0" smtClean="0">
                <a:solidFill>
                  <a:srgbClr val="0070C0"/>
                </a:solidFill>
                <a:cs typeface="Times New Roman"/>
              </a:rPr>
              <a:t>F</a:t>
            </a:r>
          </a:p>
          <a:p>
            <a:r>
              <a:rPr lang="en-US" sz="3600" b="1" dirty="0" smtClean="0">
                <a:solidFill>
                  <a:srgbClr val="0070C0"/>
                </a:solidFill>
                <a:cs typeface="Times New Roman"/>
              </a:rPr>
              <a:t>(D</a:t>
            </a:r>
            <a:r>
              <a:rPr lang="en-US" sz="3600" b="1" baseline="-25000" dirty="0" smtClean="0">
                <a:solidFill>
                  <a:srgbClr val="0070C0"/>
                </a:solidFill>
                <a:cs typeface="Times New Roman"/>
              </a:rPr>
              <a:t>F</a:t>
            </a:r>
            <a:r>
              <a:rPr lang="en-US" sz="3600" b="1" dirty="0" smtClean="0">
                <a:solidFill>
                  <a:srgbClr val="0070C0"/>
                </a:solidFill>
                <a:cs typeface="Times New Roman"/>
              </a:rPr>
              <a:t> – Q</a:t>
            </a:r>
            <a:r>
              <a:rPr lang="en-US" sz="3600" b="1" baseline="-25000" dirty="0" smtClean="0">
                <a:solidFill>
                  <a:srgbClr val="0070C0"/>
                </a:solidFill>
                <a:cs typeface="Times New Roman"/>
              </a:rPr>
              <a:t>F</a:t>
            </a:r>
            <a:r>
              <a:rPr lang="en-US" sz="3600" b="1" dirty="0" smtClean="0">
                <a:solidFill>
                  <a:srgbClr val="0070C0"/>
                </a:solidFill>
                <a:cs typeface="Times New Roman"/>
              </a:rPr>
              <a:t>) = (P</a:t>
            </a:r>
            <a:r>
              <a:rPr lang="en-US" sz="3600" b="1" baseline="-25000" dirty="0" smtClean="0">
                <a:solidFill>
                  <a:srgbClr val="0070C0"/>
                </a:solidFill>
                <a:cs typeface="Times New Roman"/>
              </a:rPr>
              <a:t>C</a:t>
            </a:r>
            <a:r>
              <a:rPr lang="en-US" sz="3600" b="1" dirty="0" smtClean="0">
                <a:solidFill>
                  <a:srgbClr val="0070C0"/>
                </a:solidFill>
                <a:cs typeface="Times New Roman"/>
              </a:rPr>
              <a:t>/P</a:t>
            </a:r>
            <a:r>
              <a:rPr lang="en-US" sz="3600" b="1" baseline="-25000" dirty="0" smtClean="0">
                <a:solidFill>
                  <a:srgbClr val="0070C0"/>
                </a:solidFill>
                <a:cs typeface="Times New Roman"/>
              </a:rPr>
              <a:t>F</a:t>
            </a:r>
            <a:r>
              <a:rPr lang="en-US" sz="3600" b="1" dirty="0" smtClean="0">
                <a:solidFill>
                  <a:srgbClr val="0070C0"/>
                </a:solidFill>
                <a:cs typeface="Times New Roman"/>
              </a:rPr>
              <a:t>)(Q</a:t>
            </a:r>
            <a:r>
              <a:rPr lang="en-US" sz="3600" b="1" baseline="-25000" dirty="0" smtClean="0">
                <a:solidFill>
                  <a:srgbClr val="0070C0"/>
                </a:solidFill>
                <a:cs typeface="Times New Roman"/>
              </a:rPr>
              <a:t>C</a:t>
            </a:r>
            <a:r>
              <a:rPr lang="en-US" sz="3600" b="1" dirty="0" smtClean="0">
                <a:solidFill>
                  <a:srgbClr val="0070C0"/>
                </a:solidFill>
                <a:cs typeface="Times New Roman"/>
              </a:rPr>
              <a:t> – D</a:t>
            </a:r>
            <a:r>
              <a:rPr lang="en-US" sz="3600" b="1" baseline="-25000" dirty="0" smtClean="0">
                <a:solidFill>
                  <a:srgbClr val="0070C0"/>
                </a:solidFill>
                <a:cs typeface="Times New Roman"/>
              </a:rPr>
              <a:t>C</a:t>
            </a:r>
            <a:r>
              <a:rPr lang="en-US" sz="3600" b="1" dirty="0" smtClean="0">
                <a:solidFill>
                  <a:srgbClr val="0070C0"/>
                </a:solidFill>
                <a:cs typeface="Times New Roman"/>
              </a:rPr>
              <a:t>)</a:t>
            </a:r>
          </a:p>
          <a:p>
            <a:endParaRPr lang="en-US" sz="1400" b="1" dirty="0" smtClean="0">
              <a:cs typeface="Times New Roman"/>
            </a:endParaRPr>
          </a:p>
          <a:p>
            <a:r>
              <a:rPr lang="en-US" sz="2800" b="1" dirty="0" smtClean="0">
                <a:cs typeface="Times New Roman"/>
              </a:rPr>
              <a:t>(D</a:t>
            </a:r>
            <a:r>
              <a:rPr lang="en-US" sz="2800" b="1" baseline="-25000" dirty="0" smtClean="0">
                <a:cs typeface="Times New Roman"/>
              </a:rPr>
              <a:t>F</a:t>
            </a:r>
            <a:r>
              <a:rPr lang="en-US" sz="2800" b="1" dirty="0" smtClean="0">
                <a:cs typeface="Times New Roman"/>
              </a:rPr>
              <a:t> – Q</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imports of food</a:t>
            </a:r>
          </a:p>
          <a:p>
            <a:r>
              <a:rPr lang="en-US" sz="2800" b="1" dirty="0" smtClean="0">
                <a:cs typeface="Times New Roman"/>
              </a:rPr>
              <a:t>(Q</a:t>
            </a:r>
            <a:r>
              <a:rPr lang="en-US" sz="2800" b="1" baseline="-25000" dirty="0" smtClean="0">
                <a:cs typeface="Times New Roman"/>
              </a:rPr>
              <a:t>C</a:t>
            </a:r>
            <a:r>
              <a:rPr lang="en-US" sz="2800" b="1" dirty="0" smtClean="0">
                <a:cs typeface="Times New Roman"/>
              </a:rPr>
              <a:t> – D</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exports of cloth</a:t>
            </a:r>
          </a:p>
          <a:p>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terms of trade</a:t>
            </a:r>
          </a:p>
          <a:p>
            <a:endParaRPr lang="en-US" sz="1400" b="1" dirty="0" smtClean="0">
              <a:cs typeface="Times New Roman"/>
            </a:endParaRPr>
          </a:p>
          <a:p>
            <a:pPr algn="ctr"/>
            <a:r>
              <a:rPr lang="en-US" sz="2800" b="1" dirty="0" smtClean="0">
                <a:cs typeface="Times New Roman"/>
              </a:rPr>
              <a:t>Higher price of exports means country can afford more imports.</a:t>
            </a:r>
          </a:p>
        </p:txBody>
      </p:sp>
      <p:sp>
        <p:nvSpPr>
          <p:cNvPr id="3" name="TextBox 2"/>
          <p:cNvSpPr txBox="1"/>
          <p:nvPr/>
        </p:nvSpPr>
        <p:spPr>
          <a:xfrm>
            <a:off x="518551" y="133350"/>
            <a:ext cx="801584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terms of trade</a:t>
            </a:r>
          </a:p>
        </p:txBody>
      </p:sp>
      <p:pic>
        <p:nvPicPr>
          <p:cNvPr id="4" name="Picture 3" descr="balance.png"/>
          <p:cNvPicPr>
            <a:picLocks noChangeAspect="1"/>
          </p:cNvPicPr>
          <p:nvPr/>
        </p:nvPicPr>
        <p:blipFill>
          <a:blip r:embed="rId2"/>
          <a:stretch>
            <a:fillRect/>
          </a:stretch>
        </p:blipFill>
        <p:spPr>
          <a:xfrm>
            <a:off x="653667" y="1276350"/>
            <a:ext cx="2699133" cy="3200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551" y="133350"/>
            <a:ext cx="7951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prices</a:t>
            </a:r>
          </a:p>
        </p:txBody>
      </p:sp>
      <p:pic>
        <p:nvPicPr>
          <p:cNvPr id="3" name="Picture 9" descr="fig06_05a"/>
          <p:cNvPicPr>
            <a:picLocks noChangeAspect="1" noChangeArrowheads="1"/>
          </p:cNvPicPr>
          <p:nvPr/>
        </p:nvPicPr>
        <p:blipFill>
          <a:blip r:embed="rId2"/>
          <a:srcRect/>
          <a:stretch>
            <a:fillRect/>
          </a:stretch>
        </p:blipFill>
        <p:spPr bwMode="auto">
          <a:xfrm>
            <a:off x="838200" y="1576388"/>
            <a:ext cx="3186210" cy="3200400"/>
          </a:xfrm>
          <a:prstGeom prst="rect">
            <a:avLst/>
          </a:prstGeom>
          <a:noFill/>
          <a:ln>
            <a:solidFill>
              <a:schemeClr val="tx1"/>
            </a:solidFill>
          </a:ln>
        </p:spPr>
      </p:pic>
      <p:sp>
        <p:nvSpPr>
          <p:cNvPr id="5" name="Rectangle 2"/>
          <p:cNvSpPr txBox="1">
            <a:spLocks noChangeArrowheads="1"/>
          </p:cNvSpPr>
          <p:nvPr/>
        </p:nvSpPr>
        <p:spPr>
          <a:xfrm>
            <a:off x="533400" y="912813"/>
            <a:ext cx="3810000" cy="668337"/>
          </a:xfrm>
          <a:prstGeom prst="rect">
            <a:avLst/>
          </a:prstGeom>
        </p:spPr>
        <p:txBody>
          <a:bodyPr/>
          <a:lstStyle/>
          <a:p>
            <a:pPr lvl="0" algn="ctr">
              <a:spcBef>
                <a:spcPct val="0"/>
              </a:spcBef>
            </a:pPr>
            <a:r>
              <a:rPr lang="en-US" dirty="0" smtClean="0">
                <a:latin typeface="+mj-lt"/>
                <a:ea typeface="+mj-ea"/>
                <a:cs typeface="+mj-cs"/>
              </a:rPr>
              <a:t>Fig. 6-5a: Equilibrium Relative Price with Trade and Associated Trade Flows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191000" y="971550"/>
            <a:ext cx="4800600" cy="3970318"/>
          </a:xfrm>
          <a:prstGeom prst="rect">
            <a:avLst/>
          </a:prstGeom>
          <a:noFill/>
        </p:spPr>
        <p:txBody>
          <a:bodyPr wrap="square" rtlCol="0">
            <a:spAutoFit/>
          </a:bodyPr>
          <a:lstStyle/>
          <a:p>
            <a:pPr algn="ctr"/>
            <a:r>
              <a:rPr lang="en-US" sz="2800" b="1" dirty="0" smtClean="0">
                <a:cs typeface="Times New Roman"/>
              </a:rPr>
              <a:t>The intersection of RS</a:t>
            </a:r>
            <a:r>
              <a:rPr lang="en-US" sz="2800" b="1" baseline="30000" dirty="0" smtClean="0">
                <a:cs typeface="Times New Roman"/>
              </a:rPr>
              <a:t>W</a:t>
            </a:r>
            <a:r>
              <a:rPr lang="en-US" sz="2800" b="1" dirty="0" smtClean="0">
                <a:cs typeface="Times New Roman"/>
              </a:rPr>
              <a:t> &amp; RD</a:t>
            </a:r>
            <a:r>
              <a:rPr lang="en-US" sz="2800" b="1" baseline="30000" dirty="0" smtClean="0">
                <a:cs typeface="Times New Roman"/>
              </a:rPr>
              <a:t>W</a:t>
            </a:r>
            <a:r>
              <a:rPr lang="en-US" sz="2800" b="1" dirty="0" smtClean="0">
                <a:cs typeface="Times New Roman"/>
              </a:rPr>
              <a:t> determines relative prices.</a:t>
            </a:r>
          </a:p>
          <a:p>
            <a:pPr algn="ctr"/>
            <a:endParaRPr lang="en-US" sz="1400" b="1" dirty="0" smtClean="0">
              <a:cs typeface="Times New Roman"/>
            </a:endParaRPr>
          </a:p>
          <a:p>
            <a:pPr algn="ctr"/>
            <a:r>
              <a:rPr lang="en-US" sz="2800" b="1" dirty="0" smtClean="0">
                <a:cs typeface="Times New Roman"/>
              </a:rPr>
              <a:t>RS</a:t>
            </a:r>
            <a:r>
              <a:rPr lang="en-US" sz="2800" b="1" baseline="30000" dirty="0" smtClean="0">
                <a:cs typeface="Times New Roman"/>
              </a:rPr>
              <a:t>W</a:t>
            </a:r>
            <a:r>
              <a:rPr lang="en-US" sz="2800" b="1" dirty="0" smtClean="0">
                <a:cs typeface="Times New Roman"/>
              </a:rPr>
              <a:t> is the ratio of the sum of country productions:</a:t>
            </a:r>
          </a:p>
          <a:p>
            <a:pPr algn="ctr"/>
            <a:r>
              <a:rPr lang="en-US" sz="2800" b="1" dirty="0" smtClean="0">
                <a:cs typeface="Times New Roman"/>
              </a:rPr>
              <a:t>(Q</a:t>
            </a:r>
            <a:r>
              <a:rPr lang="en-US" sz="2800" b="1" baseline="-25000" dirty="0" smtClean="0">
                <a:cs typeface="Times New Roman"/>
              </a:rPr>
              <a:t>C</a:t>
            </a:r>
            <a:r>
              <a:rPr lang="en-US" sz="2800" b="1" dirty="0" smtClean="0">
                <a:cs typeface="Times New Roman"/>
              </a:rPr>
              <a:t> + Q</a:t>
            </a:r>
            <a:r>
              <a:rPr lang="en-US" sz="2800" b="1" baseline="-25000" dirty="0" smtClean="0">
                <a:cs typeface="Times New Roman"/>
              </a:rPr>
              <a:t>C</a:t>
            </a:r>
            <a:r>
              <a:rPr lang="en-US" sz="2800" b="1" dirty="0" smtClean="0">
                <a:cs typeface="Times New Roman"/>
              </a:rPr>
              <a:t>*)/(Q</a:t>
            </a:r>
            <a:r>
              <a:rPr lang="en-US" sz="2800" b="1" baseline="-25000" dirty="0" smtClean="0">
                <a:cs typeface="Times New Roman"/>
              </a:rPr>
              <a:t>F</a:t>
            </a:r>
            <a:r>
              <a:rPr lang="en-US" sz="2800" b="1" dirty="0" smtClean="0">
                <a:cs typeface="Times New Roman"/>
              </a:rPr>
              <a:t> + Q</a:t>
            </a:r>
            <a:r>
              <a:rPr lang="en-US" sz="2800" b="1" baseline="-25000" dirty="0" smtClean="0">
                <a:cs typeface="Times New Roman"/>
              </a:rPr>
              <a:t>F</a:t>
            </a:r>
            <a:r>
              <a:rPr lang="en-US" sz="2800" b="1" dirty="0" smtClean="0">
                <a:cs typeface="Times New Roman"/>
              </a:rPr>
              <a:t>*)</a:t>
            </a:r>
          </a:p>
          <a:p>
            <a:pPr algn="ctr"/>
            <a:endParaRPr lang="en-US" sz="1400" b="1" dirty="0" smtClean="0">
              <a:cs typeface="Times New Roman"/>
            </a:endParaRPr>
          </a:p>
          <a:p>
            <a:pPr algn="ctr"/>
            <a:r>
              <a:rPr lang="en-US" sz="2800" b="1" dirty="0" smtClean="0">
                <a:cs typeface="Times New Roman"/>
              </a:rPr>
              <a:t>RD</a:t>
            </a:r>
            <a:r>
              <a:rPr lang="en-US" sz="2800" b="1" baseline="30000" dirty="0" smtClean="0">
                <a:cs typeface="Times New Roman"/>
              </a:rPr>
              <a:t>W</a:t>
            </a:r>
            <a:r>
              <a:rPr lang="en-US" sz="2800" b="1" dirty="0" smtClean="0">
                <a:cs typeface="Times New Roman"/>
              </a:rPr>
              <a:t> is the ratio of the sum of country consumptions:</a:t>
            </a:r>
          </a:p>
          <a:p>
            <a:pPr algn="ctr"/>
            <a:r>
              <a:rPr lang="en-US" sz="2800" b="1" dirty="0" smtClean="0">
                <a:cs typeface="Times New Roman"/>
              </a:rPr>
              <a:t>(D</a:t>
            </a:r>
            <a:r>
              <a:rPr lang="en-US" sz="2800" b="1" baseline="-25000" dirty="0" smtClean="0">
                <a:cs typeface="Times New Roman"/>
              </a:rPr>
              <a:t>C</a:t>
            </a:r>
            <a:r>
              <a:rPr lang="en-US" sz="2800" b="1" dirty="0" smtClean="0">
                <a:cs typeface="Times New Roman"/>
              </a:rPr>
              <a:t> + D</a:t>
            </a:r>
            <a:r>
              <a:rPr lang="en-US" sz="2800" b="1" baseline="-25000" dirty="0" smtClean="0">
                <a:cs typeface="Times New Roman"/>
              </a:rPr>
              <a:t>C</a:t>
            </a:r>
            <a:r>
              <a:rPr lang="en-US" sz="2800" b="1" dirty="0" smtClean="0">
                <a:cs typeface="Times New Roman"/>
              </a:rPr>
              <a:t>*)/(D</a:t>
            </a:r>
            <a:r>
              <a:rPr lang="en-US" sz="2800" b="1" baseline="-25000" dirty="0" smtClean="0">
                <a:cs typeface="Times New Roman"/>
              </a:rPr>
              <a:t>F</a:t>
            </a:r>
            <a:r>
              <a:rPr lang="en-US" sz="2800" b="1" dirty="0" smtClean="0">
                <a:cs typeface="Times New Roman"/>
              </a:rPr>
              <a:t> + D</a:t>
            </a:r>
            <a:r>
              <a:rPr lang="en-US" sz="2800" b="1" baseline="-25000" dirty="0" smtClean="0">
                <a:cs typeface="Times New Roman"/>
              </a:rPr>
              <a:t>F</a:t>
            </a:r>
            <a:r>
              <a:rPr lang="en-US" sz="2800" b="1" dirty="0" smtClean="0">
                <a:cs typeface="Times New Roman"/>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551" y="133350"/>
            <a:ext cx="7951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prices</a:t>
            </a:r>
          </a:p>
        </p:txBody>
      </p:sp>
      <p:pic>
        <p:nvPicPr>
          <p:cNvPr id="3" name="Picture 9" descr="fig06_05a"/>
          <p:cNvPicPr>
            <a:picLocks noChangeAspect="1" noChangeArrowheads="1"/>
          </p:cNvPicPr>
          <p:nvPr/>
        </p:nvPicPr>
        <p:blipFill>
          <a:blip r:embed="rId2"/>
          <a:srcRect/>
          <a:stretch>
            <a:fillRect/>
          </a:stretch>
        </p:blipFill>
        <p:spPr bwMode="auto">
          <a:xfrm>
            <a:off x="838200" y="1576388"/>
            <a:ext cx="3186210" cy="3200400"/>
          </a:xfrm>
          <a:prstGeom prst="rect">
            <a:avLst/>
          </a:prstGeom>
          <a:noFill/>
          <a:ln>
            <a:solidFill>
              <a:schemeClr val="tx1"/>
            </a:solidFill>
          </a:ln>
        </p:spPr>
      </p:pic>
      <p:sp>
        <p:nvSpPr>
          <p:cNvPr id="4" name="Rectangle 2"/>
          <p:cNvSpPr txBox="1">
            <a:spLocks noChangeArrowheads="1"/>
          </p:cNvSpPr>
          <p:nvPr/>
        </p:nvSpPr>
        <p:spPr>
          <a:xfrm>
            <a:off x="533400" y="912813"/>
            <a:ext cx="3810000" cy="668337"/>
          </a:xfrm>
          <a:prstGeom prst="rect">
            <a:avLst/>
          </a:prstGeom>
        </p:spPr>
        <p:txBody>
          <a:bodyPr/>
          <a:lstStyle/>
          <a:p>
            <a:pPr lvl="0" algn="ctr">
              <a:spcBef>
                <a:spcPct val="0"/>
              </a:spcBef>
            </a:pPr>
            <a:r>
              <a:rPr lang="en-US" dirty="0" smtClean="0">
                <a:latin typeface="+mj-lt"/>
                <a:ea typeface="+mj-ea"/>
                <a:cs typeface="+mj-cs"/>
              </a:rPr>
              <a:t>Fig. 6-5a: Equilibrium Relative Price with Trade and Associated Trade Flows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191000" y="1242120"/>
            <a:ext cx="4800600" cy="3539430"/>
          </a:xfrm>
          <a:prstGeom prst="rect">
            <a:avLst/>
          </a:prstGeom>
          <a:noFill/>
        </p:spPr>
        <p:txBody>
          <a:bodyPr wrap="square" rtlCol="0">
            <a:spAutoFit/>
          </a:bodyPr>
          <a:lstStyle/>
          <a:p>
            <a:pPr algn="ctr"/>
            <a:r>
              <a:rPr lang="en-US" sz="2800" b="1" dirty="0" smtClean="0">
                <a:cs typeface="Times New Roman"/>
              </a:rPr>
              <a:t>RS is to the right of RS* because in this example</a:t>
            </a:r>
          </a:p>
          <a:p>
            <a:pPr algn="ctr"/>
            <a:r>
              <a:rPr lang="en-US" sz="2800" b="1" dirty="0" smtClean="0">
                <a:cs typeface="Times New Roman"/>
              </a:rPr>
              <a:t>we assume Q</a:t>
            </a:r>
            <a:r>
              <a:rPr lang="en-US" sz="2800" b="1" baseline="-25000" dirty="0" smtClean="0">
                <a:cs typeface="Times New Roman"/>
              </a:rPr>
              <a:t>C</a:t>
            </a:r>
            <a:r>
              <a:rPr lang="en-US" sz="2800" b="1" dirty="0" smtClean="0">
                <a:cs typeface="Times New Roman"/>
              </a:rPr>
              <a:t>/Q</a:t>
            </a:r>
            <a:r>
              <a:rPr lang="en-US" sz="2800" b="1" baseline="-25000" dirty="0" smtClean="0">
                <a:cs typeface="Times New Roman"/>
              </a:rPr>
              <a:t>F</a:t>
            </a:r>
            <a:r>
              <a:rPr lang="en-US" sz="2800" b="1" dirty="0" smtClean="0">
                <a:cs typeface="Times New Roman"/>
              </a:rPr>
              <a:t> &gt; Q</a:t>
            </a:r>
            <a:r>
              <a:rPr lang="en-US" sz="2800" b="1" baseline="-25000" dirty="0" smtClean="0">
                <a:cs typeface="Times New Roman"/>
              </a:rPr>
              <a:t>C</a:t>
            </a:r>
            <a:r>
              <a:rPr lang="en-US" sz="2800" b="1" dirty="0" smtClean="0">
                <a:cs typeface="Times New Roman"/>
              </a:rPr>
              <a:t>*/Q</a:t>
            </a:r>
            <a:r>
              <a:rPr lang="en-US" sz="2800" b="1" baseline="-25000" dirty="0" smtClean="0">
                <a:cs typeface="Times New Roman"/>
              </a:rPr>
              <a:t>F</a:t>
            </a:r>
            <a:r>
              <a:rPr lang="en-US" sz="2800" b="1" dirty="0" smtClean="0">
                <a:cs typeface="Times New Roman"/>
              </a:rPr>
              <a:t>*.</a:t>
            </a:r>
          </a:p>
          <a:p>
            <a:pPr algn="ctr"/>
            <a:endParaRPr lang="en-US" sz="1400" b="1" dirty="0" smtClean="0">
              <a:cs typeface="Times New Roman"/>
            </a:endParaRPr>
          </a:p>
          <a:p>
            <a:pPr algn="ctr"/>
            <a:r>
              <a:rPr lang="en-US" sz="2800" b="1" dirty="0" smtClean="0">
                <a:cs typeface="Times New Roman"/>
              </a:rPr>
              <a:t>RS</a:t>
            </a:r>
            <a:r>
              <a:rPr lang="en-US" sz="2800" b="1" baseline="30000" dirty="0" smtClean="0">
                <a:cs typeface="Times New Roman"/>
              </a:rPr>
              <a:t>W</a:t>
            </a:r>
            <a:r>
              <a:rPr lang="en-US" sz="2800" b="1" dirty="0" smtClean="0">
                <a:cs typeface="Times New Roman"/>
              </a:rPr>
              <a:t> is between RS &amp; RS*.</a:t>
            </a:r>
          </a:p>
          <a:p>
            <a:pPr algn="ctr"/>
            <a:endParaRPr lang="en-US" sz="1400" b="1" dirty="0" smtClean="0">
              <a:cs typeface="Times New Roman"/>
            </a:endParaRPr>
          </a:p>
          <a:p>
            <a:pPr algn="ctr"/>
            <a:r>
              <a:rPr lang="en-US" sz="2800" b="1" dirty="0" smtClean="0">
                <a:cs typeface="Times New Roman"/>
              </a:rPr>
              <a:t>RD</a:t>
            </a:r>
            <a:r>
              <a:rPr lang="en-US" sz="2800" b="1" baseline="30000" dirty="0" smtClean="0">
                <a:cs typeface="Times New Roman"/>
              </a:rPr>
              <a:t>W</a:t>
            </a:r>
            <a:r>
              <a:rPr lang="en-US" sz="2800" b="1" dirty="0" smtClean="0">
                <a:cs typeface="Times New Roman"/>
              </a:rPr>
              <a:t> overlaps RD &amp; RD*</a:t>
            </a:r>
          </a:p>
          <a:p>
            <a:pPr algn="ctr"/>
            <a:r>
              <a:rPr lang="en-US" sz="2800" b="1" dirty="0" smtClean="0">
                <a:cs typeface="Times New Roman"/>
              </a:rPr>
              <a:t>because there are no differences in preferences.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551" y="133350"/>
            <a:ext cx="7951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prices</a:t>
            </a:r>
          </a:p>
        </p:txBody>
      </p:sp>
      <p:pic>
        <p:nvPicPr>
          <p:cNvPr id="3" name="Picture 9" descr="fig06_05a"/>
          <p:cNvPicPr>
            <a:picLocks noChangeAspect="1" noChangeArrowheads="1"/>
          </p:cNvPicPr>
          <p:nvPr/>
        </p:nvPicPr>
        <p:blipFill>
          <a:blip r:embed="rId2"/>
          <a:srcRect/>
          <a:stretch>
            <a:fillRect/>
          </a:stretch>
        </p:blipFill>
        <p:spPr bwMode="auto">
          <a:xfrm>
            <a:off x="838200" y="1576388"/>
            <a:ext cx="3186210" cy="3200400"/>
          </a:xfrm>
          <a:prstGeom prst="rect">
            <a:avLst/>
          </a:prstGeom>
          <a:noFill/>
          <a:ln>
            <a:solidFill>
              <a:schemeClr val="tx1"/>
            </a:solidFill>
          </a:ln>
        </p:spPr>
      </p:pic>
      <p:sp>
        <p:nvSpPr>
          <p:cNvPr id="4" name="Rectangle 2"/>
          <p:cNvSpPr txBox="1">
            <a:spLocks noChangeArrowheads="1"/>
          </p:cNvSpPr>
          <p:nvPr/>
        </p:nvSpPr>
        <p:spPr>
          <a:xfrm>
            <a:off x="533400" y="912813"/>
            <a:ext cx="3810000" cy="668337"/>
          </a:xfrm>
          <a:prstGeom prst="rect">
            <a:avLst/>
          </a:prstGeom>
        </p:spPr>
        <p:txBody>
          <a:bodyPr/>
          <a:lstStyle/>
          <a:p>
            <a:pPr lvl="0" algn="ctr">
              <a:spcBef>
                <a:spcPct val="0"/>
              </a:spcBef>
            </a:pPr>
            <a:r>
              <a:rPr lang="en-US" dirty="0" smtClean="0">
                <a:latin typeface="+mj-lt"/>
                <a:ea typeface="+mj-ea"/>
                <a:cs typeface="+mj-cs"/>
              </a:rPr>
              <a:t>Fig. 6-5a: Equilibrium Relative Price with Trade and Associated Trade Flows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191000" y="1102876"/>
            <a:ext cx="4800600" cy="3754874"/>
          </a:xfrm>
          <a:prstGeom prst="rect">
            <a:avLst/>
          </a:prstGeom>
          <a:noFill/>
        </p:spPr>
        <p:txBody>
          <a:bodyPr wrap="square" rtlCol="0">
            <a:spAutoFit/>
          </a:bodyPr>
          <a:lstStyle/>
          <a:p>
            <a:pPr algn="ctr"/>
            <a:r>
              <a:rPr lang="en-US" sz="2800" b="1" dirty="0" smtClean="0">
                <a:cs typeface="Times New Roman"/>
              </a:rPr>
              <a:t>At RS</a:t>
            </a:r>
            <a:r>
              <a:rPr lang="en-US" sz="2800" b="1" baseline="30000" dirty="0" smtClean="0">
                <a:cs typeface="Times New Roman"/>
              </a:rPr>
              <a:t>W</a:t>
            </a:r>
            <a:r>
              <a:rPr lang="en-US" sz="2800" b="1" dirty="0" smtClean="0">
                <a:cs typeface="Times New Roman"/>
              </a:rPr>
              <a:t> intersect RD</a:t>
            </a:r>
            <a:r>
              <a:rPr lang="en-US" sz="2800" b="1" baseline="30000" dirty="0" smtClean="0">
                <a:cs typeface="Times New Roman"/>
              </a:rPr>
              <a:t>W</a:t>
            </a:r>
            <a:r>
              <a:rPr lang="en-US" sz="2800" b="1" dirty="0" smtClean="0">
                <a:cs typeface="Times New Roman"/>
              </a:rPr>
              <a:t>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a:t>
            </a:r>
            <a:r>
              <a:rPr lang="en-US" sz="2800" b="1" baseline="30000" dirty="0" smtClean="0">
                <a:cs typeface="Times New Roman"/>
              </a:rPr>
              <a:t>1</a:t>
            </a:r>
          </a:p>
          <a:p>
            <a:pPr algn="ctr"/>
            <a:r>
              <a:rPr lang="en-US" sz="2800" b="1" dirty="0" smtClean="0">
                <a:cs typeface="Times New Roman"/>
              </a:rPr>
              <a:t>home’s RS (Q</a:t>
            </a:r>
            <a:r>
              <a:rPr lang="en-US" sz="2800" b="1" baseline="-25000" dirty="0" smtClean="0">
                <a:cs typeface="Times New Roman"/>
              </a:rPr>
              <a:t>C</a:t>
            </a:r>
            <a:r>
              <a:rPr lang="en-US" sz="2800" b="1" dirty="0" smtClean="0">
                <a:cs typeface="Times New Roman"/>
              </a:rPr>
              <a:t>/Q</a:t>
            </a:r>
            <a:r>
              <a:rPr lang="en-US" sz="2800" b="1" baseline="-25000" dirty="0" smtClean="0">
                <a:cs typeface="Times New Roman"/>
              </a:rPr>
              <a:t>F</a:t>
            </a:r>
            <a:r>
              <a:rPr lang="en-US" sz="2800" b="1" dirty="0" smtClean="0">
                <a:cs typeface="Times New Roman"/>
              </a:rPr>
              <a:t>) exceeds</a:t>
            </a:r>
          </a:p>
          <a:p>
            <a:pPr algn="ctr"/>
            <a:r>
              <a:rPr lang="en-US" sz="2800" b="1" dirty="0" smtClean="0">
                <a:cs typeface="Times New Roman"/>
              </a:rPr>
              <a:t>home’s RD (D</a:t>
            </a:r>
            <a:r>
              <a:rPr lang="en-US" sz="2800" b="1" baseline="-25000" dirty="0" smtClean="0">
                <a:cs typeface="Times New Roman"/>
              </a:rPr>
              <a:t>C</a:t>
            </a:r>
            <a:r>
              <a:rPr lang="en-US" sz="2800" b="1" dirty="0" smtClean="0">
                <a:cs typeface="Times New Roman"/>
              </a:rPr>
              <a:t>/D</a:t>
            </a:r>
            <a:r>
              <a:rPr lang="en-US" sz="2800" b="1" baseline="-25000" dirty="0" smtClean="0">
                <a:cs typeface="Times New Roman"/>
              </a:rPr>
              <a:t>F</a:t>
            </a:r>
            <a:r>
              <a:rPr lang="en-US" sz="2800" b="1" dirty="0" smtClean="0">
                <a:cs typeface="Times New Roman"/>
              </a:rPr>
              <a:t>), so home exports cloth &amp; imports food.</a:t>
            </a:r>
          </a:p>
          <a:p>
            <a:pPr algn="ctr"/>
            <a:endParaRPr lang="en-US" sz="1400" b="1" dirty="0" smtClean="0">
              <a:cs typeface="Times New Roman"/>
            </a:endParaRPr>
          </a:p>
          <a:p>
            <a:pPr algn="ctr"/>
            <a:r>
              <a:rPr lang="en-US" sz="2800" b="1" dirty="0" smtClean="0">
                <a:cs typeface="Times New Roman"/>
              </a:rPr>
              <a:t>At RS</a:t>
            </a:r>
            <a:r>
              <a:rPr lang="en-US" sz="2800" b="1" baseline="30000" dirty="0" smtClean="0">
                <a:cs typeface="Times New Roman"/>
              </a:rPr>
              <a:t>W</a:t>
            </a:r>
            <a:r>
              <a:rPr lang="en-US" sz="2800" b="1" dirty="0" smtClean="0">
                <a:cs typeface="Times New Roman"/>
              </a:rPr>
              <a:t> intersect RD</a:t>
            </a:r>
            <a:r>
              <a:rPr lang="en-US" sz="2800" b="1" baseline="30000" dirty="0" smtClean="0">
                <a:cs typeface="Times New Roman"/>
              </a:rPr>
              <a:t>W</a:t>
            </a:r>
            <a:r>
              <a:rPr lang="en-US" sz="2800" b="1" dirty="0" smtClean="0">
                <a:cs typeface="Times New Roman"/>
              </a:rPr>
              <a:t>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a:t>
            </a:r>
            <a:r>
              <a:rPr lang="en-US" sz="2800" b="1" baseline="30000" dirty="0" smtClean="0">
                <a:cs typeface="Times New Roman"/>
              </a:rPr>
              <a:t>1</a:t>
            </a:r>
            <a:endParaRPr lang="en-US" sz="2800" b="1" dirty="0" smtClean="0">
              <a:cs typeface="Times New Roman"/>
            </a:endParaRPr>
          </a:p>
          <a:p>
            <a:pPr algn="ctr"/>
            <a:r>
              <a:rPr lang="en-US" sz="2800" b="1" dirty="0" err="1" smtClean="0">
                <a:cs typeface="Times New Roman"/>
              </a:rPr>
              <a:t>foreign’s</a:t>
            </a:r>
            <a:r>
              <a:rPr lang="en-US" sz="2800" b="1" dirty="0" smtClean="0">
                <a:cs typeface="Times New Roman"/>
              </a:rPr>
              <a:t> RD (D</a:t>
            </a:r>
            <a:r>
              <a:rPr lang="en-US" sz="2800" b="1" baseline="-25000" dirty="0" smtClean="0">
                <a:cs typeface="Times New Roman"/>
              </a:rPr>
              <a:t>C</a:t>
            </a:r>
            <a:r>
              <a:rPr lang="en-US" sz="2800" b="1" dirty="0" smtClean="0">
                <a:cs typeface="Times New Roman"/>
              </a:rPr>
              <a:t>/D</a:t>
            </a:r>
            <a:r>
              <a:rPr lang="en-US" sz="2800" b="1" baseline="-25000" dirty="0" smtClean="0">
                <a:cs typeface="Times New Roman"/>
              </a:rPr>
              <a:t>F</a:t>
            </a:r>
            <a:r>
              <a:rPr lang="en-US" sz="2800" b="1" dirty="0" smtClean="0">
                <a:cs typeface="Times New Roman"/>
              </a:rPr>
              <a:t>) exceeds</a:t>
            </a:r>
          </a:p>
          <a:p>
            <a:pPr algn="ctr"/>
            <a:r>
              <a:rPr lang="en-US" sz="2800" b="1" dirty="0" err="1" smtClean="0">
                <a:cs typeface="Times New Roman"/>
              </a:rPr>
              <a:t>foreign’s</a:t>
            </a:r>
            <a:r>
              <a:rPr lang="en-US" sz="2800" b="1" dirty="0" smtClean="0">
                <a:cs typeface="Times New Roman"/>
              </a:rPr>
              <a:t> RS (Q</a:t>
            </a:r>
            <a:r>
              <a:rPr lang="en-US" sz="2800" b="1" baseline="-25000" dirty="0" smtClean="0">
                <a:cs typeface="Times New Roman"/>
              </a:rPr>
              <a:t>C</a:t>
            </a:r>
            <a:r>
              <a:rPr lang="en-US" sz="2800" b="1" dirty="0" smtClean="0">
                <a:cs typeface="Times New Roman"/>
              </a:rPr>
              <a:t>/Q</a:t>
            </a:r>
            <a:r>
              <a:rPr lang="en-US" sz="2800" b="1" baseline="-25000" dirty="0" smtClean="0">
                <a:cs typeface="Times New Roman"/>
              </a:rPr>
              <a:t>F</a:t>
            </a:r>
            <a:r>
              <a:rPr lang="en-US" sz="2800" b="1" dirty="0" smtClean="0">
                <a:cs typeface="Times New Roman"/>
              </a:rPr>
              <a:t>), so foreign exports food &amp; imports cloth.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6_05b"/>
          <p:cNvPicPr>
            <a:picLocks noChangeAspect="1" noChangeArrowheads="1"/>
          </p:cNvPicPr>
          <p:nvPr/>
        </p:nvPicPr>
        <p:blipFill>
          <a:blip r:embed="rId2"/>
          <a:srcRect/>
          <a:stretch>
            <a:fillRect/>
          </a:stretch>
        </p:blipFill>
        <p:spPr bwMode="auto">
          <a:xfrm>
            <a:off x="381000" y="1885950"/>
            <a:ext cx="5054953" cy="2743200"/>
          </a:xfrm>
          <a:prstGeom prst="rect">
            <a:avLst/>
          </a:prstGeom>
          <a:noFill/>
          <a:ln>
            <a:solidFill>
              <a:schemeClr val="tx1"/>
            </a:solidFill>
          </a:ln>
        </p:spPr>
      </p:pic>
      <p:sp>
        <p:nvSpPr>
          <p:cNvPr id="4" name="Rectangle 2"/>
          <p:cNvSpPr txBox="1">
            <a:spLocks noChangeArrowheads="1"/>
          </p:cNvSpPr>
          <p:nvPr/>
        </p:nvSpPr>
        <p:spPr>
          <a:xfrm>
            <a:off x="685800" y="1200150"/>
            <a:ext cx="4419600" cy="668337"/>
          </a:xfrm>
          <a:prstGeom prst="rect">
            <a:avLst/>
          </a:prstGeom>
        </p:spPr>
        <p:txBody>
          <a:bodyPr/>
          <a:lstStyle/>
          <a:p>
            <a:pPr lvl="0" algn="ctr">
              <a:spcBef>
                <a:spcPct val="0"/>
              </a:spcBef>
            </a:pPr>
            <a:r>
              <a:rPr lang="en-US" dirty="0" smtClean="0">
                <a:latin typeface="+mj-lt"/>
                <a:ea typeface="+mj-ea"/>
                <a:cs typeface="+mj-cs"/>
              </a:rPr>
              <a:t>Fig. 6-5b: Equilibrium Relative Price with Trade and Associated Trade Flows</a:t>
            </a:r>
          </a:p>
        </p:txBody>
      </p:sp>
      <p:sp>
        <p:nvSpPr>
          <p:cNvPr id="5" name="TextBox 4"/>
          <p:cNvSpPr txBox="1"/>
          <p:nvPr/>
        </p:nvSpPr>
        <p:spPr>
          <a:xfrm>
            <a:off x="518551" y="133350"/>
            <a:ext cx="7951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relative prices</a:t>
            </a:r>
          </a:p>
        </p:txBody>
      </p:sp>
      <p:sp>
        <p:nvSpPr>
          <p:cNvPr id="6" name="TextBox 5"/>
          <p:cNvSpPr txBox="1"/>
          <p:nvPr/>
        </p:nvSpPr>
        <p:spPr>
          <a:xfrm>
            <a:off x="5715000" y="1848981"/>
            <a:ext cx="3276600" cy="2246769"/>
          </a:xfrm>
          <a:prstGeom prst="rect">
            <a:avLst/>
          </a:prstGeom>
          <a:noFill/>
        </p:spPr>
        <p:txBody>
          <a:bodyPr wrap="square" rtlCol="0">
            <a:spAutoFit/>
          </a:bodyPr>
          <a:lstStyle/>
          <a:p>
            <a:pPr algn="ctr"/>
            <a:r>
              <a:rPr lang="en-US" sz="2800" b="1" dirty="0" smtClean="0">
                <a:cs typeface="Times New Roman"/>
              </a:rPr>
              <a:t>The amount of exports and imports for each country are made clear in the PPF diagrams.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sp>
        <p:nvSpPr>
          <p:cNvPr id="6" name="TextBox 5"/>
          <p:cNvSpPr txBox="1"/>
          <p:nvPr/>
        </p:nvSpPr>
        <p:spPr>
          <a:xfrm>
            <a:off x="3124200" y="1785937"/>
            <a:ext cx="5638800" cy="2462213"/>
          </a:xfrm>
          <a:prstGeom prst="rect">
            <a:avLst/>
          </a:prstGeom>
          <a:noFill/>
        </p:spPr>
        <p:txBody>
          <a:bodyPr wrap="square" rtlCol="0">
            <a:spAutoFit/>
          </a:bodyPr>
          <a:lstStyle/>
          <a:p>
            <a:pPr algn="ctr"/>
            <a:r>
              <a:rPr lang="en-US" sz="2800" b="1" dirty="0" smtClean="0">
                <a:cs typeface="Times New Roman"/>
              </a:rPr>
              <a:t>Is growth in other countries good or bad for the U.S. standard of living?</a:t>
            </a:r>
          </a:p>
          <a:p>
            <a:pPr algn="ctr"/>
            <a:endParaRPr lang="en-US" sz="1400" b="1" dirty="0" smtClean="0">
              <a:cs typeface="Times New Roman"/>
            </a:endParaRPr>
          </a:p>
          <a:p>
            <a:pPr algn="ctr"/>
            <a:r>
              <a:rPr lang="en-US" sz="2800" b="1" dirty="0" smtClean="0">
                <a:cs typeface="Times New Roman"/>
              </a:rPr>
              <a:t>Is growth in a country more or less valuable when part of a closely integrated world economy?</a:t>
            </a:r>
          </a:p>
        </p:txBody>
      </p:sp>
      <p:pic>
        <p:nvPicPr>
          <p:cNvPr id="7" name="Picture 6" descr="question_mark.png"/>
          <p:cNvPicPr>
            <a:picLocks noChangeAspect="1"/>
          </p:cNvPicPr>
          <p:nvPr/>
        </p:nvPicPr>
        <p:blipFill>
          <a:blip r:embed="rId2"/>
          <a:stretch>
            <a:fillRect/>
          </a:stretch>
        </p:blipFill>
        <p:spPr>
          <a:xfrm>
            <a:off x="441960" y="1657350"/>
            <a:ext cx="2606040" cy="2743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sp>
        <p:nvSpPr>
          <p:cNvPr id="7" name="TextBox 6"/>
          <p:cNvSpPr txBox="1"/>
          <p:nvPr/>
        </p:nvSpPr>
        <p:spPr>
          <a:xfrm>
            <a:off x="3429000" y="819150"/>
            <a:ext cx="5486400" cy="440120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biased growth </a:t>
            </a:r>
            <a:r>
              <a:rPr lang="en-US" sz="2800" b="1" dirty="0" smtClean="0"/>
              <a:t>–</a:t>
            </a:r>
          </a:p>
          <a:p>
            <a:pPr algn="ctr"/>
            <a:r>
              <a:rPr lang="en-US" sz="2800" b="1" dirty="0" smtClean="0">
                <a:cs typeface="Times New Roman"/>
              </a:rPr>
              <a:t>occurs in one sector more than others causing RS to change</a:t>
            </a:r>
          </a:p>
          <a:p>
            <a:pPr algn="ctr"/>
            <a:endParaRPr lang="en-US" sz="1400" b="1" dirty="0" smtClean="0">
              <a:cs typeface="Times New Roman"/>
            </a:endParaRPr>
          </a:p>
          <a:p>
            <a:pPr algn="ctr"/>
            <a:r>
              <a:rPr lang="en-US" sz="2800" b="1" dirty="0" err="1" smtClean="0">
                <a:cs typeface="Times New Roman"/>
              </a:rPr>
              <a:t>Ricardian</a:t>
            </a:r>
            <a:r>
              <a:rPr lang="en-US" sz="2800" b="1" dirty="0" smtClean="0">
                <a:cs typeface="Times New Roman"/>
              </a:rPr>
              <a:t> model:</a:t>
            </a:r>
          </a:p>
          <a:p>
            <a:pPr algn="ctr"/>
            <a:r>
              <a:rPr lang="en-US" sz="2800" b="1" dirty="0" smtClean="0">
                <a:cs typeface="Times New Roman"/>
              </a:rPr>
              <a:t>technological progress in</a:t>
            </a:r>
          </a:p>
          <a:p>
            <a:pPr algn="ctr"/>
            <a:r>
              <a:rPr lang="en-US" sz="2800" b="1" dirty="0" smtClean="0">
                <a:cs typeface="Times New Roman"/>
              </a:rPr>
              <a:t>one sector causes biased growth</a:t>
            </a:r>
          </a:p>
          <a:p>
            <a:pPr algn="ctr"/>
            <a:endParaRPr lang="en-US" sz="1400" b="1" dirty="0" smtClean="0">
              <a:cs typeface="Times New Roman"/>
            </a:endParaRPr>
          </a:p>
          <a:p>
            <a:pPr algn="ctr"/>
            <a:r>
              <a:rPr lang="en-US" sz="2800" b="1" dirty="0" err="1" smtClean="0">
                <a:cs typeface="Times New Roman"/>
              </a:rPr>
              <a:t>Heckscher</a:t>
            </a:r>
            <a:r>
              <a:rPr lang="en-US" sz="2800" b="1" dirty="0" smtClean="0">
                <a:cs typeface="Times New Roman"/>
              </a:rPr>
              <a:t>-Ohlin model:</a:t>
            </a:r>
          </a:p>
          <a:p>
            <a:pPr algn="ctr"/>
            <a:r>
              <a:rPr lang="en-US" sz="2800" b="1" dirty="0" smtClean="0">
                <a:cs typeface="Times New Roman"/>
              </a:rPr>
              <a:t>increase in one factor of production causes biased growth</a:t>
            </a:r>
          </a:p>
        </p:txBody>
      </p:sp>
      <p:pic>
        <p:nvPicPr>
          <p:cNvPr id="8" name="Picture 7" descr="balance_lopsided.png"/>
          <p:cNvPicPr>
            <a:picLocks noChangeAspect="1"/>
          </p:cNvPicPr>
          <p:nvPr/>
        </p:nvPicPr>
        <p:blipFill>
          <a:blip r:embed="rId2"/>
          <a:stretch>
            <a:fillRect/>
          </a:stretch>
        </p:blipFill>
        <p:spPr>
          <a:xfrm>
            <a:off x="685800" y="1276350"/>
            <a:ext cx="2699133" cy="3200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lance.png"/>
          <p:cNvPicPr>
            <a:picLocks noChangeAspect="1"/>
          </p:cNvPicPr>
          <p:nvPr/>
        </p:nvPicPr>
        <p:blipFill>
          <a:blip r:embed="rId2"/>
          <a:stretch>
            <a:fillRect/>
          </a:stretch>
        </p:blipFill>
        <p:spPr>
          <a:xfrm>
            <a:off x="653667" y="1276350"/>
            <a:ext cx="2699133" cy="3200400"/>
          </a:xfrm>
          <a:prstGeom prst="rect">
            <a:avLst/>
          </a:prstGeom>
        </p:spPr>
      </p:pic>
      <p:sp>
        <p:nvSpPr>
          <p:cNvPr id="4" name="TextBox 3"/>
          <p:cNvSpPr txBox="1"/>
          <p:nvPr/>
        </p:nvSpPr>
        <p:spPr>
          <a:xfrm>
            <a:off x="3886200" y="1962150"/>
            <a:ext cx="48768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terms of trade </a:t>
            </a:r>
            <a:r>
              <a:rPr lang="en-US" sz="2800" b="1" dirty="0" smtClean="0"/>
              <a:t>–</a:t>
            </a:r>
          </a:p>
          <a:p>
            <a:pPr algn="ctr"/>
            <a:r>
              <a:rPr lang="en-US" sz="2800" b="1" dirty="0" smtClean="0">
                <a:cs typeface="Times New Roman"/>
              </a:rPr>
              <a:t>price of exports relative to</a:t>
            </a:r>
          </a:p>
          <a:p>
            <a:pPr algn="ctr"/>
            <a:r>
              <a:rPr lang="en-US" sz="2800" b="1" dirty="0" smtClean="0">
                <a:cs typeface="Times New Roman"/>
              </a:rPr>
              <a:t>the price of imports</a:t>
            </a:r>
            <a:endParaRPr lang="en-US" sz="1400" b="1" dirty="0" smtClean="0">
              <a:cs typeface="Times New Roman"/>
            </a:endParaRPr>
          </a:p>
          <a:p>
            <a:pPr algn="ctr"/>
            <a:r>
              <a:rPr lang="en-US" sz="2800" b="1" dirty="0" smtClean="0">
                <a:cs typeface="Times New Roman"/>
              </a:rPr>
              <a:t>(home: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foreign: P</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C</a:t>
            </a:r>
            <a:r>
              <a:rPr lang="en-US" sz="2800" b="1" dirty="0" smtClean="0">
                <a:cs typeface="Times New Roman"/>
              </a:rPr>
              <a:t>)</a:t>
            </a:r>
          </a:p>
        </p:txBody>
      </p:sp>
      <p:sp>
        <p:nvSpPr>
          <p:cNvPr id="6" name="TextBox 5"/>
          <p:cNvSpPr txBox="1"/>
          <p:nvPr/>
        </p:nvSpPr>
        <p:spPr>
          <a:xfrm>
            <a:off x="28931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6_06a"/>
          <p:cNvPicPr>
            <a:picLocks noChangeAspect="1" noChangeArrowheads="1"/>
          </p:cNvPicPr>
          <p:nvPr/>
        </p:nvPicPr>
        <p:blipFill>
          <a:blip r:embed="rId2"/>
          <a:srcRect/>
          <a:stretch>
            <a:fillRect/>
          </a:stretch>
        </p:blipFill>
        <p:spPr bwMode="auto">
          <a:xfrm>
            <a:off x="373636" y="1885950"/>
            <a:ext cx="4274564" cy="2743200"/>
          </a:xfrm>
          <a:prstGeom prst="rect">
            <a:avLst/>
          </a:prstGeom>
          <a:noFill/>
          <a:ln>
            <a:solidFill>
              <a:schemeClr val="tx1"/>
            </a:solidFill>
          </a:ln>
        </p:spPr>
      </p:pic>
      <p:sp>
        <p:nvSpPr>
          <p:cNvPr id="3" name="Rectangle 2"/>
          <p:cNvSpPr txBox="1">
            <a:spLocks noChangeArrowheads="1"/>
          </p:cNvSpPr>
          <p:nvPr/>
        </p:nvSpPr>
        <p:spPr>
          <a:xfrm>
            <a:off x="457200" y="1504950"/>
            <a:ext cx="4038600" cy="381000"/>
          </a:xfrm>
          <a:prstGeom prst="rect">
            <a:avLst/>
          </a:prstGeom>
        </p:spPr>
        <p:txBody>
          <a:bodyPr/>
          <a:lstStyle/>
          <a:p>
            <a:pPr lvl="0" algn="ctr">
              <a:spcBef>
                <a:spcPct val="0"/>
              </a:spcBef>
            </a:pPr>
            <a:r>
              <a:rPr lang="en-US" dirty="0" smtClean="0">
                <a:latin typeface="+mj-lt"/>
                <a:ea typeface="+mj-ea"/>
                <a:cs typeface="+mj-cs"/>
              </a:rPr>
              <a:t>Fig. 6-6: Biased Growth</a:t>
            </a:r>
          </a:p>
        </p:txBody>
      </p:sp>
      <p:sp>
        <p:nvSpPr>
          <p:cNvPr id="4" name="TextBox 3"/>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sp>
        <p:nvSpPr>
          <p:cNvPr id="5" name="TextBox 4"/>
          <p:cNvSpPr txBox="1"/>
          <p:nvPr/>
        </p:nvSpPr>
        <p:spPr>
          <a:xfrm>
            <a:off x="4648200" y="1123950"/>
            <a:ext cx="42672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export-biased growth </a:t>
            </a:r>
            <a:r>
              <a:rPr lang="en-US" sz="2800" b="1" dirty="0" smtClean="0"/>
              <a:t>–</a:t>
            </a:r>
          </a:p>
          <a:p>
            <a:pPr algn="ctr"/>
            <a:r>
              <a:rPr lang="en-US" sz="2800" b="1" dirty="0" smtClean="0">
                <a:cs typeface="Times New Roman"/>
              </a:rPr>
              <a:t>expands a country’s PPF disproportionately in that country’s export sector</a:t>
            </a:r>
          </a:p>
          <a:p>
            <a:pPr algn="ctr"/>
            <a:endParaRPr lang="en-US" sz="1400" b="1" dirty="0" smtClean="0">
              <a:cs typeface="Times New Roman"/>
            </a:endParaRPr>
          </a:p>
          <a:p>
            <a:pPr algn="ctr"/>
            <a:r>
              <a:rPr lang="en-US" sz="2800" b="1" i="1" dirty="0" smtClean="0">
                <a:effectLst>
                  <a:outerShdw blurRad="38100" dist="38100" dir="2700000" algn="tl">
                    <a:srgbClr val="000000">
                      <a:alpha val="43137"/>
                    </a:srgbClr>
                  </a:outerShdw>
                </a:effectLst>
              </a:rPr>
              <a:t>import-biased growth </a:t>
            </a:r>
            <a:r>
              <a:rPr lang="en-US" sz="2800" b="1" dirty="0" smtClean="0"/>
              <a:t>–</a:t>
            </a:r>
          </a:p>
          <a:p>
            <a:pPr algn="ctr"/>
            <a:r>
              <a:rPr lang="en-US" sz="2800" b="1" dirty="0" smtClean="0">
                <a:cs typeface="Times New Roman"/>
              </a:rPr>
              <a:t>expands a country’s PPF disproportionately in that country’s import sector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ig06_07a"/>
          <p:cNvPicPr>
            <a:picLocks noChangeAspect="1" noChangeArrowheads="1"/>
          </p:cNvPicPr>
          <p:nvPr/>
        </p:nvPicPr>
        <p:blipFill>
          <a:blip r:embed="rId2"/>
          <a:srcRect/>
          <a:stretch>
            <a:fillRect/>
          </a:stretch>
        </p:blipFill>
        <p:spPr bwMode="auto">
          <a:xfrm>
            <a:off x="304800" y="1885950"/>
            <a:ext cx="2000112" cy="2743200"/>
          </a:xfrm>
          <a:prstGeom prst="rect">
            <a:avLst/>
          </a:prstGeom>
          <a:noFill/>
          <a:ln>
            <a:solidFill>
              <a:schemeClr val="tx1"/>
            </a:solidFill>
          </a:ln>
        </p:spPr>
      </p:pic>
      <p:pic>
        <p:nvPicPr>
          <p:cNvPr id="3" name="Picture 10" descr="fig06_07b~"/>
          <p:cNvPicPr>
            <a:picLocks noChangeAspect="1" noChangeArrowheads="1"/>
          </p:cNvPicPr>
          <p:nvPr/>
        </p:nvPicPr>
        <p:blipFill>
          <a:blip r:embed="rId3"/>
          <a:srcRect/>
          <a:stretch>
            <a:fillRect/>
          </a:stretch>
        </p:blipFill>
        <p:spPr bwMode="auto">
          <a:xfrm>
            <a:off x="2286000" y="1885950"/>
            <a:ext cx="1866801" cy="2743200"/>
          </a:xfrm>
          <a:prstGeom prst="rect">
            <a:avLst/>
          </a:prstGeom>
          <a:noFill/>
          <a:ln>
            <a:solidFill>
              <a:schemeClr val="tx1"/>
            </a:solidFill>
          </a:ln>
        </p:spPr>
      </p:pic>
      <p:sp>
        <p:nvSpPr>
          <p:cNvPr id="4" name="Rectangle 2"/>
          <p:cNvSpPr txBox="1">
            <a:spLocks noChangeArrowheads="1"/>
          </p:cNvSpPr>
          <p:nvPr/>
        </p:nvSpPr>
        <p:spPr>
          <a:xfrm>
            <a:off x="76200" y="1504950"/>
            <a:ext cx="4343400" cy="381000"/>
          </a:xfrm>
          <a:prstGeom prst="rect">
            <a:avLst/>
          </a:prstGeom>
        </p:spPr>
        <p:txBody>
          <a:bodyPr/>
          <a:lstStyle/>
          <a:p>
            <a:pPr lvl="0" algn="ctr">
              <a:spcBef>
                <a:spcPct val="0"/>
              </a:spcBef>
            </a:pPr>
            <a:r>
              <a:rPr lang="en-US" dirty="0" smtClean="0">
                <a:latin typeface="+mj-lt"/>
                <a:ea typeface="+mj-ea"/>
                <a:cs typeface="+mj-cs"/>
              </a:rPr>
              <a:t>Fig. 6-7: Growth and World Relative Supply</a:t>
            </a:r>
          </a:p>
        </p:txBody>
      </p:sp>
      <p:sp>
        <p:nvSpPr>
          <p:cNvPr id="5" name="TextBox 4"/>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sp>
        <p:nvSpPr>
          <p:cNvPr id="6" name="TextBox 5"/>
          <p:cNvSpPr txBox="1"/>
          <p:nvPr/>
        </p:nvSpPr>
        <p:spPr>
          <a:xfrm>
            <a:off x="4343400" y="1381363"/>
            <a:ext cx="4572000" cy="3323987"/>
          </a:xfrm>
          <a:prstGeom prst="rect">
            <a:avLst/>
          </a:prstGeom>
          <a:noFill/>
        </p:spPr>
        <p:txBody>
          <a:bodyPr wrap="square" rtlCol="0">
            <a:spAutoFit/>
          </a:bodyPr>
          <a:lstStyle/>
          <a:p>
            <a:pPr algn="ctr"/>
            <a:r>
              <a:rPr lang="en-US" sz="2800" b="1" dirty="0" smtClean="0">
                <a:cs typeface="Times New Roman"/>
              </a:rPr>
              <a:t>Biased growth changes the growing country’s RS, but more importantly biased growth also affects world relative supply (it is a sum).</a:t>
            </a:r>
          </a:p>
          <a:p>
            <a:pPr algn="ctr"/>
            <a:endParaRPr lang="en-US" sz="1400" b="1" dirty="0" smtClean="0">
              <a:cs typeface="Times New Roman"/>
            </a:endParaRPr>
          </a:p>
          <a:p>
            <a:pPr algn="ctr"/>
            <a:r>
              <a:rPr lang="en-US" sz="2800" b="1" dirty="0" smtClean="0">
                <a:cs typeface="Times New Roman"/>
              </a:rPr>
              <a:t>It is world relative supply that sets the terms of trade.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g06_06b"/>
          <p:cNvPicPr>
            <a:picLocks noChangeAspect="1" noChangeArrowheads="1"/>
          </p:cNvPicPr>
          <p:nvPr/>
        </p:nvPicPr>
        <p:blipFill>
          <a:blip r:embed="rId2"/>
          <a:srcRect/>
          <a:stretch>
            <a:fillRect/>
          </a:stretch>
        </p:blipFill>
        <p:spPr bwMode="auto">
          <a:xfrm>
            <a:off x="228600" y="1581150"/>
            <a:ext cx="3134356" cy="3200400"/>
          </a:xfrm>
          <a:prstGeom prst="rect">
            <a:avLst/>
          </a:prstGeom>
          <a:noFill/>
          <a:ln>
            <a:solidFill>
              <a:schemeClr val="tx1"/>
            </a:solidFill>
          </a:ln>
        </p:spPr>
      </p:pic>
      <p:sp>
        <p:nvSpPr>
          <p:cNvPr id="4" name="Rectangle 2"/>
          <p:cNvSpPr txBox="1">
            <a:spLocks noChangeArrowheads="1"/>
          </p:cNvSpPr>
          <p:nvPr/>
        </p:nvSpPr>
        <p:spPr>
          <a:xfrm>
            <a:off x="381000" y="1217613"/>
            <a:ext cx="2743200" cy="363537"/>
          </a:xfrm>
          <a:prstGeom prst="rect">
            <a:avLst/>
          </a:prstGeom>
        </p:spPr>
        <p:txBody>
          <a:bodyPr/>
          <a:lstStyle/>
          <a:p>
            <a:pPr lvl="0" algn="ctr">
              <a:spcBef>
                <a:spcPct val="0"/>
              </a:spcBef>
            </a:pPr>
            <a:r>
              <a:rPr lang="en-US" dirty="0" smtClean="0">
                <a:latin typeface="+mj-lt"/>
                <a:ea typeface="+mj-ea"/>
                <a:cs typeface="+mj-cs"/>
              </a:rPr>
              <a:t>Fig. 6-6: Biased Growth</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sp>
        <p:nvSpPr>
          <p:cNvPr id="6" name="TextBox 5"/>
          <p:cNvSpPr txBox="1"/>
          <p:nvPr/>
        </p:nvSpPr>
        <p:spPr>
          <a:xfrm>
            <a:off x="3810000" y="819150"/>
            <a:ext cx="5105400" cy="4401205"/>
          </a:xfrm>
          <a:prstGeom prst="rect">
            <a:avLst/>
          </a:prstGeom>
          <a:noFill/>
        </p:spPr>
        <p:txBody>
          <a:bodyPr wrap="square" rtlCol="0">
            <a:spAutoFit/>
          </a:bodyPr>
          <a:lstStyle/>
          <a:p>
            <a:pPr algn="ctr"/>
            <a:r>
              <a:rPr lang="en-US" sz="2800" b="1" dirty="0" smtClean="0">
                <a:cs typeface="Times New Roman"/>
              </a:rPr>
              <a:t>Biased growth and the resulting change in world relative supply changes the terms of trade.</a:t>
            </a:r>
          </a:p>
          <a:p>
            <a:pPr algn="ctr"/>
            <a:endParaRPr lang="en-US" sz="1400" b="1" dirty="0" smtClean="0">
              <a:cs typeface="Times New Roman"/>
            </a:endParaRPr>
          </a:p>
          <a:p>
            <a:pPr algn="ctr"/>
            <a:r>
              <a:rPr lang="en-US" sz="2800" b="1" dirty="0" smtClean="0">
                <a:cs typeface="Times New Roman"/>
              </a:rPr>
              <a:t>Biased growth in cloth will lower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and lower the terms of trade for cloth exporters.</a:t>
            </a:r>
          </a:p>
          <a:p>
            <a:pPr algn="ctr"/>
            <a:endParaRPr lang="en-US" sz="1400" b="1" dirty="0" smtClean="0">
              <a:cs typeface="Times New Roman"/>
            </a:endParaRPr>
          </a:p>
          <a:p>
            <a:pPr algn="ctr"/>
            <a:r>
              <a:rPr lang="en-US" sz="2800" b="1" dirty="0" smtClean="0">
                <a:cs typeface="Times New Roman"/>
              </a:rPr>
              <a:t>Biased growth in food will raise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and raise the terms of trade for cloth exporters.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sp>
        <p:nvSpPr>
          <p:cNvPr id="5" name="TextBox 4"/>
          <p:cNvSpPr txBox="1"/>
          <p:nvPr/>
        </p:nvSpPr>
        <p:spPr>
          <a:xfrm>
            <a:off x="3581400" y="1102876"/>
            <a:ext cx="5334000" cy="3754874"/>
          </a:xfrm>
          <a:prstGeom prst="rect">
            <a:avLst/>
          </a:prstGeom>
          <a:noFill/>
        </p:spPr>
        <p:txBody>
          <a:bodyPr wrap="square" rtlCol="0">
            <a:spAutoFit/>
          </a:bodyPr>
          <a:lstStyle/>
          <a:p>
            <a:pPr algn="ctr"/>
            <a:r>
              <a:rPr lang="en-US" sz="2800" b="1" dirty="0" smtClean="0">
                <a:cs typeface="Times New Roman"/>
              </a:rPr>
              <a:t>Export-biased growth reduces</a:t>
            </a:r>
          </a:p>
          <a:p>
            <a:pPr algn="ctr"/>
            <a:r>
              <a:rPr lang="en-US" sz="2800" b="1" dirty="0" smtClean="0">
                <a:cs typeface="Times New Roman"/>
              </a:rPr>
              <a:t>a country’s terms of trade, reducing its welfare &amp; increasing the welfare of foreign countries.</a:t>
            </a:r>
          </a:p>
          <a:p>
            <a:pPr algn="ctr"/>
            <a:endParaRPr lang="en-US" sz="1400" b="1" dirty="0" smtClean="0">
              <a:cs typeface="Times New Roman"/>
            </a:endParaRPr>
          </a:p>
          <a:p>
            <a:pPr algn="ctr"/>
            <a:r>
              <a:rPr lang="en-US" sz="2800" b="1" dirty="0" smtClean="0">
                <a:cs typeface="Times New Roman"/>
              </a:rPr>
              <a:t>Import-biased growth increases</a:t>
            </a:r>
          </a:p>
          <a:p>
            <a:pPr algn="ctr"/>
            <a:r>
              <a:rPr lang="en-US" sz="2800" b="1" dirty="0" smtClean="0">
                <a:cs typeface="Times New Roman"/>
              </a:rPr>
              <a:t>a country’s terms of trade, increasing its welfare &amp; decreasing the welfare of foreign countries.</a:t>
            </a:r>
          </a:p>
        </p:txBody>
      </p:sp>
      <p:pic>
        <p:nvPicPr>
          <p:cNvPr id="6" name="Picture 4" descr="fig06_06b"/>
          <p:cNvPicPr>
            <a:picLocks noChangeAspect="1" noChangeArrowheads="1"/>
          </p:cNvPicPr>
          <p:nvPr/>
        </p:nvPicPr>
        <p:blipFill>
          <a:blip r:embed="rId2"/>
          <a:srcRect/>
          <a:stretch>
            <a:fillRect/>
          </a:stretch>
        </p:blipFill>
        <p:spPr bwMode="auto">
          <a:xfrm>
            <a:off x="228600" y="1581150"/>
            <a:ext cx="3134356" cy="3200400"/>
          </a:xfrm>
          <a:prstGeom prst="rect">
            <a:avLst/>
          </a:prstGeom>
          <a:noFill/>
          <a:ln>
            <a:solidFill>
              <a:schemeClr val="tx1"/>
            </a:solidFill>
          </a:ln>
        </p:spPr>
      </p:pic>
      <p:sp>
        <p:nvSpPr>
          <p:cNvPr id="7" name="Rectangle 2"/>
          <p:cNvSpPr txBox="1">
            <a:spLocks noChangeArrowheads="1"/>
          </p:cNvSpPr>
          <p:nvPr/>
        </p:nvSpPr>
        <p:spPr>
          <a:xfrm>
            <a:off x="381000" y="1217613"/>
            <a:ext cx="2743200" cy="363537"/>
          </a:xfrm>
          <a:prstGeom prst="rect">
            <a:avLst/>
          </a:prstGeom>
        </p:spPr>
        <p:txBody>
          <a:bodyPr/>
          <a:lstStyle/>
          <a:p>
            <a:pPr lvl="0" algn="ctr">
              <a:spcBef>
                <a:spcPct val="0"/>
              </a:spcBef>
            </a:pPr>
            <a:r>
              <a:rPr lang="en-US" dirty="0" smtClean="0">
                <a:latin typeface="+mj-lt"/>
                <a:ea typeface="+mj-ea"/>
                <a:cs typeface="+mj-cs"/>
              </a:rPr>
              <a:t>Fig. 6-6: Biased Growth</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pic>
        <p:nvPicPr>
          <p:cNvPr id="5" name="Picture 4" descr="sisyphus.png"/>
          <p:cNvPicPr>
            <a:picLocks noChangeAspect="1"/>
          </p:cNvPicPr>
          <p:nvPr/>
        </p:nvPicPr>
        <p:blipFill>
          <a:blip r:embed="rId2"/>
          <a:stretch>
            <a:fillRect/>
          </a:stretch>
        </p:blipFill>
        <p:spPr>
          <a:xfrm>
            <a:off x="678216" y="1352550"/>
            <a:ext cx="3207984" cy="3200400"/>
          </a:xfrm>
          <a:prstGeom prst="rect">
            <a:avLst/>
          </a:prstGeom>
          <a:ln>
            <a:solidFill>
              <a:schemeClr val="tx1"/>
            </a:solidFill>
          </a:ln>
        </p:spPr>
      </p:pic>
      <p:sp>
        <p:nvSpPr>
          <p:cNvPr id="6" name="TextBox 5"/>
          <p:cNvSpPr txBox="1"/>
          <p:nvPr/>
        </p:nvSpPr>
        <p:spPr>
          <a:xfrm>
            <a:off x="4419600" y="1581150"/>
            <a:ext cx="4267200" cy="2677656"/>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immiserizing</a:t>
            </a:r>
            <a:r>
              <a:rPr lang="en-US" sz="2800" b="1" i="1" dirty="0" smtClean="0">
                <a:effectLst>
                  <a:outerShdw blurRad="38100" dist="38100" dir="2700000" algn="tl">
                    <a:srgbClr val="000000">
                      <a:alpha val="43137"/>
                    </a:srgbClr>
                  </a:outerShdw>
                </a:effectLst>
              </a:rPr>
              <a:t> growth </a:t>
            </a:r>
            <a:r>
              <a:rPr lang="en-US" sz="2800" b="1" dirty="0" smtClean="0"/>
              <a:t>–</a:t>
            </a:r>
          </a:p>
          <a:p>
            <a:pPr algn="ctr"/>
            <a:r>
              <a:rPr lang="en-US" sz="2800" b="1" dirty="0" smtClean="0">
                <a:cs typeface="Times New Roman"/>
              </a:rPr>
              <a:t>export biased growth worsens terms of trade so much that country would be better off if it hadn’t grown at all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pic>
        <p:nvPicPr>
          <p:cNvPr id="3" name="Picture 2" descr="sisyphus.png"/>
          <p:cNvPicPr>
            <a:picLocks noChangeAspect="1"/>
          </p:cNvPicPr>
          <p:nvPr/>
        </p:nvPicPr>
        <p:blipFill>
          <a:blip r:embed="rId2"/>
          <a:stretch>
            <a:fillRect/>
          </a:stretch>
        </p:blipFill>
        <p:spPr>
          <a:xfrm>
            <a:off x="678216" y="1352550"/>
            <a:ext cx="3207984" cy="3200400"/>
          </a:xfrm>
          <a:prstGeom prst="rect">
            <a:avLst/>
          </a:prstGeom>
          <a:ln>
            <a:solidFill>
              <a:schemeClr val="tx1"/>
            </a:solidFill>
          </a:ln>
        </p:spPr>
      </p:pic>
      <p:sp>
        <p:nvSpPr>
          <p:cNvPr id="4" name="TextBox 3"/>
          <p:cNvSpPr txBox="1"/>
          <p:nvPr/>
        </p:nvSpPr>
        <p:spPr>
          <a:xfrm>
            <a:off x="4114800" y="1581150"/>
            <a:ext cx="4800600" cy="2893100"/>
          </a:xfrm>
          <a:prstGeom prst="rect">
            <a:avLst/>
          </a:prstGeom>
          <a:noFill/>
        </p:spPr>
        <p:txBody>
          <a:bodyPr wrap="square" rtlCol="0">
            <a:spAutoFit/>
          </a:bodyPr>
          <a:lstStyle/>
          <a:p>
            <a:pPr algn="ctr"/>
            <a:r>
              <a:rPr lang="en-US" sz="2800" b="1" dirty="0" err="1" smtClean="0">
                <a:cs typeface="Times New Roman"/>
              </a:rPr>
              <a:t>Immiserizing</a:t>
            </a:r>
            <a:r>
              <a:rPr lang="en-US" sz="2800" b="1" dirty="0" smtClean="0">
                <a:cs typeface="Times New Roman"/>
              </a:rPr>
              <a:t> growth hasn’t been found in practice.</a:t>
            </a:r>
          </a:p>
          <a:p>
            <a:pPr algn="ctr"/>
            <a:endParaRPr lang="en-US" sz="1400" b="1" dirty="0" smtClean="0">
              <a:cs typeface="Times New Roman"/>
            </a:endParaRPr>
          </a:p>
          <a:p>
            <a:pPr algn="ctr"/>
            <a:r>
              <a:rPr lang="en-US" sz="2800" b="1" dirty="0" smtClean="0">
                <a:cs typeface="Times New Roman"/>
              </a:rPr>
              <a:t>The gains from increasing productivity invariably overtake the losses from reduced terms of trade.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pic>
        <p:nvPicPr>
          <p:cNvPr id="3" name="Picture 2" descr="sisyphus.png"/>
          <p:cNvPicPr>
            <a:picLocks noChangeAspect="1"/>
          </p:cNvPicPr>
          <p:nvPr/>
        </p:nvPicPr>
        <p:blipFill>
          <a:blip r:embed="rId2"/>
          <a:stretch>
            <a:fillRect/>
          </a:stretch>
        </p:blipFill>
        <p:spPr>
          <a:xfrm>
            <a:off x="678216" y="1352550"/>
            <a:ext cx="3207984" cy="3200400"/>
          </a:xfrm>
          <a:prstGeom prst="rect">
            <a:avLst/>
          </a:prstGeom>
          <a:ln>
            <a:solidFill>
              <a:schemeClr val="tx1"/>
            </a:solidFill>
          </a:ln>
        </p:spPr>
      </p:pic>
      <p:sp>
        <p:nvSpPr>
          <p:cNvPr id="4" name="TextBox 3"/>
          <p:cNvSpPr txBox="1"/>
          <p:nvPr/>
        </p:nvSpPr>
        <p:spPr>
          <a:xfrm>
            <a:off x="4114800" y="1102876"/>
            <a:ext cx="4800600" cy="3754874"/>
          </a:xfrm>
          <a:prstGeom prst="rect">
            <a:avLst/>
          </a:prstGeom>
          <a:noFill/>
        </p:spPr>
        <p:txBody>
          <a:bodyPr wrap="square" rtlCol="0">
            <a:spAutoFit/>
          </a:bodyPr>
          <a:lstStyle/>
          <a:p>
            <a:pPr algn="ctr"/>
            <a:r>
              <a:rPr lang="en-US" sz="2800" b="1" dirty="0" smtClean="0">
                <a:cs typeface="Times New Roman"/>
              </a:rPr>
              <a:t>Even if </a:t>
            </a:r>
            <a:r>
              <a:rPr lang="en-US" sz="2800" b="1" dirty="0" err="1" smtClean="0">
                <a:cs typeface="Times New Roman"/>
              </a:rPr>
              <a:t>immiserizing</a:t>
            </a:r>
            <a:r>
              <a:rPr lang="en-US" sz="2800" b="1" dirty="0" smtClean="0">
                <a:cs typeface="Times New Roman"/>
              </a:rPr>
              <a:t> growth existed, note that it wouldn’t mean trade itself is bad.</a:t>
            </a:r>
          </a:p>
          <a:p>
            <a:pPr algn="ctr"/>
            <a:endParaRPr lang="en-US" sz="1400" b="1" dirty="0" smtClean="0">
              <a:cs typeface="Times New Roman"/>
            </a:endParaRPr>
          </a:p>
          <a:p>
            <a:pPr algn="ctr"/>
            <a:r>
              <a:rPr lang="en-US" sz="2800" b="1" dirty="0" smtClean="0">
                <a:cs typeface="Times New Roman"/>
              </a:rPr>
              <a:t>When terms of trade are reduced a country loses </a:t>
            </a:r>
            <a:r>
              <a:rPr lang="en-US" sz="2800" b="1" i="1" dirty="0" smtClean="0">
                <a:cs typeface="Times New Roman"/>
              </a:rPr>
              <a:t>some</a:t>
            </a:r>
            <a:r>
              <a:rPr lang="en-US" sz="2800" b="1" dirty="0" smtClean="0">
                <a:cs typeface="Times New Roman"/>
              </a:rPr>
              <a:t> of the gains from trade, but a country will never be better</a:t>
            </a:r>
          </a:p>
          <a:p>
            <a:pPr algn="ctr"/>
            <a:r>
              <a:rPr lang="en-US" sz="2800" b="1" dirty="0" smtClean="0">
                <a:cs typeface="Times New Roman"/>
              </a:rPr>
              <a:t>off in autarky than trading.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pic>
        <p:nvPicPr>
          <p:cNvPr id="3" name="Picture 2" descr="prediction.png"/>
          <p:cNvPicPr>
            <a:picLocks noChangeAspect="1"/>
          </p:cNvPicPr>
          <p:nvPr/>
        </p:nvPicPr>
        <p:blipFill>
          <a:blip r:embed="rId2"/>
          <a:stretch>
            <a:fillRect/>
          </a:stretch>
        </p:blipFill>
        <p:spPr>
          <a:xfrm>
            <a:off x="0" y="1357311"/>
            <a:ext cx="2899186" cy="3200400"/>
          </a:xfrm>
          <a:prstGeom prst="rect">
            <a:avLst/>
          </a:prstGeom>
        </p:spPr>
      </p:pic>
      <p:sp>
        <p:nvSpPr>
          <p:cNvPr id="4" name="TextBox 3"/>
          <p:cNvSpPr txBox="1"/>
          <p:nvPr/>
        </p:nvSpPr>
        <p:spPr>
          <a:xfrm>
            <a:off x="3200400" y="1305163"/>
            <a:ext cx="5715000" cy="3323987"/>
          </a:xfrm>
          <a:prstGeom prst="rect">
            <a:avLst/>
          </a:prstGeom>
          <a:noFill/>
        </p:spPr>
        <p:txBody>
          <a:bodyPr wrap="square" rtlCol="0">
            <a:spAutoFit/>
          </a:bodyPr>
          <a:lstStyle/>
          <a:p>
            <a:pPr algn="ctr"/>
            <a:r>
              <a:rPr lang="en-US" sz="2800" b="1" dirty="0" smtClean="0">
                <a:cs typeface="Times New Roman"/>
              </a:rPr>
              <a:t>The standard trade model predicts that import-biased growth in China reduces the U.S. terms of trade and the standard of living in the U.S.</a:t>
            </a:r>
          </a:p>
          <a:p>
            <a:pPr algn="ctr"/>
            <a:endParaRPr lang="en-US" sz="1400" b="1" dirty="0" smtClean="0">
              <a:cs typeface="Times New Roman"/>
            </a:endParaRPr>
          </a:p>
          <a:p>
            <a:pPr algn="ctr"/>
            <a:r>
              <a:rPr lang="en-US" sz="2800" b="1" dirty="0" smtClean="0">
                <a:cs typeface="Times New Roman"/>
              </a:rPr>
              <a:t>(Import-biased growth for China would occur in sectors that</a:t>
            </a:r>
          </a:p>
          <a:p>
            <a:pPr algn="ctr"/>
            <a:r>
              <a:rPr lang="en-US" sz="2800" b="1" dirty="0" smtClean="0">
                <a:cs typeface="Times New Roman"/>
              </a:rPr>
              <a:t>compete with U.S. exports.)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700337"/>
            <a:ext cx="8610600" cy="2462213"/>
          </a:xfrm>
          <a:prstGeom prst="rect">
            <a:avLst/>
          </a:prstGeom>
          <a:noFill/>
        </p:spPr>
        <p:txBody>
          <a:bodyPr wrap="square" rtlCol="0">
            <a:spAutoFit/>
          </a:bodyPr>
          <a:lstStyle/>
          <a:p>
            <a:pPr algn="ctr"/>
            <a:r>
              <a:rPr lang="en-US" sz="2800" b="1" dirty="0" smtClean="0">
                <a:cs typeface="Times New Roman"/>
              </a:rPr>
              <a:t>This prediction is not supported by data.</a:t>
            </a:r>
          </a:p>
          <a:p>
            <a:pPr algn="ctr"/>
            <a:r>
              <a:rPr lang="en-US" sz="2800" b="1" dirty="0" smtClean="0">
                <a:cs typeface="Times New Roman"/>
              </a:rPr>
              <a:t>There should be negative changes in the terms of trade for the U.S. and other high-income countries.</a:t>
            </a:r>
          </a:p>
          <a:p>
            <a:pPr algn="ctr"/>
            <a:endParaRPr lang="en-US" sz="1400" b="1" dirty="0" smtClean="0">
              <a:cs typeface="Times New Roman"/>
            </a:endParaRPr>
          </a:p>
          <a:p>
            <a:pPr algn="ctr"/>
            <a:r>
              <a:rPr lang="en-US" sz="2800" b="1" dirty="0" smtClean="0">
                <a:cs typeface="Times New Roman"/>
              </a:rPr>
              <a:t>But changes in terms of trade were positive for high-income countries and negative for developing countries.</a:t>
            </a:r>
          </a:p>
        </p:txBody>
      </p:sp>
      <p:pic>
        <p:nvPicPr>
          <p:cNvPr id="3" name="Picture 9" descr="tbl06_01"/>
          <p:cNvPicPr>
            <a:picLocks noChangeAspect="1" noChangeArrowheads="1"/>
          </p:cNvPicPr>
          <p:nvPr/>
        </p:nvPicPr>
        <p:blipFill>
          <a:blip r:embed="rId2"/>
          <a:srcRect/>
          <a:stretch>
            <a:fillRect/>
          </a:stretch>
        </p:blipFill>
        <p:spPr bwMode="auto">
          <a:xfrm>
            <a:off x="2492565" y="1200150"/>
            <a:ext cx="4060635" cy="1371600"/>
          </a:xfrm>
          <a:prstGeom prst="rect">
            <a:avLst/>
          </a:prstGeom>
          <a:noFill/>
          <a:ln>
            <a:solidFill>
              <a:schemeClr val="tx1"/>
            </a:solidFill>
          </a:ln>
        </p:spPr>
      </p:pic>
      <p:sp>
        <p:nvSpPr>
          <p:cNvPr id="4" name="TextBox 3"/>
          <p:cNvSpPr txBox="1"/>
          <p:nvPr/>
        </p:nvSpPr>
        <p:spPr>
          <a:xfrm>
            <a:off x="152400" y="133350"/>
            <a:ext cx="88076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economic growth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sp>
        <p:nvSpPr>
          <p:cNvPr id="6" name="TextBox 5"/>
          <p:cNvSpPr txBox="1"/>
          <p:nvPr/>
        </p:nvSpPr>
        <p:spPr>
          <a:xfrm>
            <a:off x="3962400" y="971550"/>
            <a:ext cx="4724400" cy="3970318"/>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import tariff </a:t>
            </a:r>
            <a:r>
              <a:rPr lang="en-US" sz="2800" b="1" dirty="0" smtClean="0"/>
              <a:t>–</a:t>
            </a:r>
          </a:p>
          <a:p>
            <a:pPr algn="ctr"/>
            <a:r>
              <a:rPr lang="en-US" sz="2800" b="1" dirty="0" smtClean="0">
                <a:cs typeface="Times New Roman"/>
              </a:rPr>
              <a:t>tax levied on imports</a:t>
            </a:r>
          </a:p>
          <a:p>
            <a:pPr algn="ctr"/>
            <a:endParaRPr lang="en-US" sz="1400" b="1" dirty="0" smtClean="0">
              <a:cs typeface="Times New Roman"/>
            </a:endParaRPr>
          </a:p>
          <a:p>
            <a:pPr algn="ctr"/>
            <a:r>
              <a:rPr lang="en-US" sz="2800" b="1" i="1" dirty="0" smtClean="0">
                <a:effectLst>
                  <a:outerShdw blurRad="38100" dist="38100" dir="2700000" algn="tl">
                    <a:srgbClr val="000000">
                      <a:alpha val="43137"/>
                    </a:srgbClr>
                  </a:outerShdw>
                </a:effectLst>
              </a:rPr>
              <a:t>export subsidy </a:t>
            </a:r>
            <a:r>
              <a:rPr lang="en-US" sz="2800" b="1" dirty="0" smtClean="0"/>
              <a:t>–</a:t>
            </a:r>
          </a:p>
          <a:p>
            <a:pPr algn="ctr"/>
            <a:r>
              <a:rPr lang="en-US" sz="2800" b="1" dirty="0" smtClean="0">
                <a:cs typeface="Times New Roman"/>
              </a:rPr>
              <a:t>payments given to domestic producers that export</a:t>
            </a:r>
          </a:p>
          <a:p>
            <a:pPr algn="ctr"/>
            <a:endParaRPr lang="en-US" sz="1400" b="1" dirty="0" smtClean="0">
              <a:cs typeface="Times New Roman"/>
            </a:endParaRPr>
          </a:p>
          <a:p>
            <a:pPr algn="ctr"/>
            <a:r>
              <a:rPr lang="en-US" sz="2800" b="1" dirty="0" smtClean="0">
                <a:cs typeface="Times New Roman"/>
              </a:rPr>
              <a:t>Both policies influence the terms of trade and therefore national welfare.</a:t>
            </a:r>
          </a:p>
        </p:txBody>
      </p:sp>
      <p:pic>
        <p:nvPicPr>
          <p:cNvPr id="7" name="Picture 6" descr="government.jpg"/>
          <p:cNvPicPr>
            <a:picLocks noChangeAspect="1"/>
          </p:cNvPicPr>
          <p:nvPr/>
        </p:nvPicPr>
        <p:blipFill>
          <a:blip r:embed="rId2"/>
          <a:stretch>
            <a:fillRect/>
          </a:stretch>
        </p:blipFill>
        <p:spPr>
          <a:xfrm>
            <a:off x="304800" y="1504950"/>
            <a:ext cx="3551068" cy="27432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2114550"/>
            <a:ext cx="54864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biased growth </a:t>
            </a:r>
            <a:r>
              <a:rPr lang="en-US" sz="2800" b="1" dirty="0" smtClean="0"/>
              <a:t>–</a:t>
            </a:r>
          </a:p>
          <a:p>
            <a:pPr algn="ctr"/>
            <a:r>
              <a:rPr lang="en-US" sz="2800" b="1" dirty="0" smtClean="0">
                <a:cs typeface="Times New Roman"/>
              </a:rPr>
              <a:t>occurs in one sector more than others causing RS to change</a:t>
            </a:r>
          </a:p>
        </p:txBody>
      </p:sp>
      <p:pic>
        <p:nvPicPr>
          <p:cNvPr id="4" name="Picture 3" descr="balance_lopsided.png"/>
          <p:cNvPicPr>
            <a:picLocks noChangeAspect="1"/>
          </p:cNvPicPr>
          <p:nvPr/>
        </p:nvPicPr>
        <p:blipFill>
          <a:blip r:embed="rId2"/>
          <a:stretch>
            <a:fillRect/>
          </a:stretch>
        </p:blipFill>
        <p:spPr>
          <a:xfrm>
            <a:off x="685800" y="1276350"/>
            <a:ext cx="2699133" cy="3200400"/>
          </a:xfrm>
          <a:prstGeom prst="rect">
            <a:avLst/>
          </a:prstGeom>
        </p:spPr>
      </p:pic>
      <p:sp>
        <p:nvSpPr>
          <p:cNvPr id="5" name="TextBox 4"/>
          <p:cNvSpPr txBox="1"/>
          <p:nvPr/>
        </p:nvSpPr>
        <p:spPr>
          <a:xfrm>
            <a:off x="28931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895350"/>
            <a:ext cx="5029200" cy="4185761"/>
          </a:xfrm>
          <a:prstGeom prst="rect">
            <a:avLst/>
          </a:prstGeom>
          <a:noFill/>
        </p:spPr>
        <p:txBody>
          <a:bodyPr wrap="square" rtlCol="0">
            <a:spAutoFit/>
          </a:bodyPr>
          <a:lstStyle/>
          <a:p>
            <a:pPr algn="ctr"/>
            <a:r>
              <a:rPr lang="en-US" sz="2800" b="1" dirty="0" smtClean="0">
                <a:cs typeface="Times New Roman"/>
              </a:rPr>
              <a:t>Import tariffs and export subsidies drive a wedge between prices in world markets and prices in domestic markets.</a:t>
            </a:r>
          </a:p>
          <a:p>
            <a:pPr algn="ctr"/>
            <a:endParaRPr lang="en-US" sz="1400" b="1" dirty="0" smtClean="0">
              <a:cs typeface="Times New Roman"/>
            </a:endParaRPr>
          </a:p>
          <a:p>
            <a:pPr algn="ctr"/>
            <a:r>
              <a:rPr lang="en-US" sz="2800" b="1" dirty="0" smtClean="0">
                <a:cs typeface="Times New Roman"/>
              </a:rPr>
              <a:t>So domestic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will be</a:t>
            </a:r>
          </a:p>
          <a:p>
            <a:pPr algn="ctr"/>
            <a:r>
              <a:rPr lang="en-US" sz="2800" b="1" dirty="0" smtClean="0">
                <a:cs typeface="Times New Roman"/>
              </a:rPr>
              <a:t>more or less than world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producers &amp; consumers will respond accordingly by shifting production &amp; consumption.</a:t>
            </a:r>
          </a:p>
        </p:txBody>
      </p:sp>
      <p:pic>
        <p:nvPicPr>
          <p:cNvPr id="3" name="Picture 2" descr="government.jpg"/>
          <p:cNvPicPr>
            <a:picLocks noChangeAspect="1"/>
          </p:cNvPicPr>
          <p:nvPr/>
        </p:nvPicPr>
        <p:blipFill>
          <a:blip r:embed="rId2"/>
          <a:stretch>
            <a:fillRect/>
          </a:stretch>
        </p:blipFill>
        <p:spPr>
          <a:xfrm>
            <a:off x="304800" y="1504950"/>
            <a:ext cx="3551068" cy="2743200"/>
          </a:xfrm>
          <a:prstGeom prst="rect">
            <a:avLst/>
          </a:prstGeom>
          <a:ln>
            <a:solidFill>
              <a:schemeClr val="tx1"/>
            </a:solidFill>
          </a:ln>
        </p:spPr>
      </p:pic>
      <p:sp>
        <p:nvSpPr>
          <p:cNvPr id="5" name="TextBox 4"/>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6_08"/>
          <p:cNvPicPr>
            <a:picLocks noChangeAspect="1" noChangeArrowheads="1"/>
          </p:cNvPicPr>
          <p:nvPr/>
        </p:nvPicPr>
        <p:blipFill>
          <a:blip r:embed="rId2"/>
          <a:srcRect/>
          <a:stretch>
            <a:fillRect/>
          </a:stretch>
        </p:blipFill>
        <p:spPr bwMode="auto">
          <a:xfrm>
            <a:off x="304800" y="1581150"/>
            <a:ext cx="3063418" cy="3200400"/>
          </a:xfrm>
          <a:prstGeom prst="rect">
            <a:avLst/>
          </a:prstGeom>
          <a:noFill/>
          <a:ln>
            <a:solidFill>
              <a:schemeClr val="tx1"/>
            </a:solidFill>
          </a:ln>
        </p:spPr>
      </p:pic>
      <p:sp>
        <p:nvSpPr>
          <p:cNvPr id="3" name="Rectangle 2"/>
          <p:cNvSpPr txBox="1">
            <a:spLocks noChangeArrowheads="1"/>
          </p:cNvSpPr>
          <p:nvPr/>
        </p:nvSpPr>
        <p:spPr>
          <a:xfrm>
            <a:off x="381000" y="971550"/>
            <a:ext cx="2743200" cy="592137"/>
          </a:xfrm>
          <a:prstGeom prst="rect">
            <a:avLst/>
          </a:prstGeom>
        </p:spPr>
        <p:txBody>
          <a:bodyPr/>
          <a:lstStyle/>
          <a:p>
            <a:pPr lvl="0" algn="ctr">
              <a:spcBef>
                <a:spcPct val="0"/>
              </a:spcBef>
            </a:pPr>
            <a:r>
              <a:rPr lang="en-US" dirty="0" smtClean="0">
                <a:latin typeface="+mj-lt"/>
                <a:ea typeface="+mj-ea"/>
                <a:cs typeface="+mj-cs"/>
              </a:rPr>
              <a:t>Fig. 6-8: Effects of a Food Tariff on the Terms of Trade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429000" y="819150"/>
            <a:ext cx="5562600" cy="4401205"/>
          </a:xfrm>
          <a:prstGeom prst="rect">
            <a:avLst/>
          </a:prstGeom>
          <a:noFill/>
        </p:spPr>
        <p:txBody>
          <a:bodyPr wrap="square" rtlCol="0">
            <a:spAutoFit/>
          </a:bodyPr>
          <a:lstStyle/>
          <a:p>
            <a:pPr algn="ctr"/>
            <a:r>
              <a:rPr lang="en-US" sz="2800" b="1" dirty="0" smtClean="0">
                <a:cs typeface="Times New Roman"/>
              </a:rPr>
              <a:t>If the home country imposes a tariff on food imports,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falls for domestic consumers/producers.</a:t>
            </a:r>
          </a:p>
          <a:p>
            <a:pPr algn="ctr"/>
            <a:endParaRPr lang="en-US" sz="1400" b="1" dirty="0" smtClean="0">
              <a:cs typeface="Times New Roman"/>
            </a:endParaRPr>
          </a:p>
          <a:p>
            <a:pPr algn="ctr"/>
            <a:r>
              <a:rPr lang="en-US" sz="2800" b="1" dirty="0" smtClean="0">
                <a:cs typeface="Times New Roman"/>
              </a:rPr>
              <a:t>Domestic producers will produce less cloth and more food.</a:t>
            </a:r>
          </a:p>
          <a:p>
            <a:pPr algn="ctr"/>
            <a:r>
              <a:rPr lang="en-US" sz="2800" b="1" dirty="0" smtClean="0">
                <a:cs typeface="Times New Roman"/>
              </a:rPr>
              <a:t>RS</a:t>
            </a:r>
            <a:r>
              <a:rPr lang="en-US" sz="2800" b="1" baseline="30000" dirty="0" smtClean="0">
                <a:cs typeface="Times New Roman"/>
              </a:rPr>
              <a:t>W</a:t>
            </a:r>
            <a:r>
              <a:rPr lang="en-US" sz="2800" b="1" dirty="0" smtClean="0">
                <a:cs typeface="Times New Roman"/>
              </a:rPr>
              <a:t> decreases (shifts left).</a:t>
            </a:r>
          </a:p>
          <a:p>
            <a:pPr algn="ctr"/>
            <a:endParaRPr lang="en-US" sz="1400" b="1" dirty="0" smtClean="0">
              <a:cs typeface="Times New Roman"/>
            </a:endParaRPr>
          </a:p>
          <a:p>
            <a:pPr algn="ctr"/>
            <a:r>
              <a:rPr lang="en-US" sz="2800" b="1" dirty="0" smtClean="0">
                <a:cs typeface="Times New Roman"/>
              </a:rPr>
              <a:t>Domestic consumers will consume more cloth and less food.</a:t>
            </a:r>
          </a:p>
          <a:p>
            <a:pPr algn="ctr"/>
            <a:r>
              <a:rPr lang="en-US" sz="2800" b="1" dirty="0" smtClean="0">
                <a:cs typeface="Times New Roman"/>
              </a:rPr>
              <a:t>RD</a:t>
            </a:r>
            <a:r>
              <a:rPr lang="en-US" sz="2800" b="1" baseline="30000" dirty="0" smtClean="0">
                <a:cs typeface="Times New Roman"/>
              </a:rPr>
              <a:t>W</a:t>
            </a:r>
            <a:r>
              <a:rPr lang="en-US" sz="2800" b="1" dirty="0" smtClean="0">
                <a:cs typeface="Times New Roman"/>
              </a:rPr>
              <a:t> increases (shifts right).</a:t>
            </a:r>
          </a:p>
        </p:txBody>
      </p:sp>
      <p:sp>
        <p:nvSpPr>
          <p:cNvPr id="6" name="TextBox 5"/>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6_08"/>
          <p:cNvPicPr>
            <a:picLocks noChangeAspect="1" noChangeArrowheads="1"/>
          </p:cNvPicPr>
          <p:nvPr/>
        </p:nvPicPr>
        <p:blipFill>
          <a:blip r:embed="rId2"/>
          <a:srcRect/>
          <a:stretch>
            <a:fillRect/>
          </a:stretch>
        </p:blipFill>
        <p:spPr bwMode="auto">
          <a:xfrm>
            <a:off x="304800" y="1581150"/>
            <a:ext cx="3063418" cy="3200400"/>
          </a:xfrm>
          <a:prstGeom prst="rect">
            <a:avLst/>
          </a:prstGeom>
          <a:noFill/>
          <a:ln>
            <a:solidFill>
              <a:schemeClr val="tx1"/>
            </a:solidFill>
          </a:ln>
        </p:spPr>
      </p:pic>
      <p:sp>
        <p:nvSpPr>
          <p:cNvPr id="3" name="Rectangle 2"/>
          <p:cNvSpPr txBox="1">
            <a:spLocks noChangeArrowheads="1"/>
          </p:cNvSpPr>
          <p:nvPr/>
        </p:nvSpPr>
        <p:spPr>
          <a:xfrm>
            <a:off x="381000" y="971550"/>
            <a:ext cx="2743200" cy="592137"/>
          </a:xfrm>
          <a:prstGeom prst="rect">
            <a:avLst/>
          </a:prstGeom>
        </p:spPr>
        <p:txBody>
          <a:bodyPr/>
          <a:lstStyle/>
          <a:p>
            <a:pPr lvl="0" algn="ctr">
              <a:spcBef>
                <a:spcPct val="0"/>
              </a:spcBef>
            </a:pPr>
            <a:r>
              <a:rPr lang="en-US" dirty="0" smtClean="0">
                <a:latin typeface="+mj-lt"/>
                <a:ea typeface="+mj-ea"/>
                <a:cs typeface="+mj-cs"/>
              </a:rPr>
              <a:t>Fig. 6-8: Effects of a Food Tariff on the Terms of Trade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3429000" y="819150"/>
            <a:ext cx="5562600" cy="4185761"/>
          </a:xfrm>
          <a:prstGeom prst="rect">
            <a:avLst/>
          </a:prstGeom>
          <a:noFill/>
        </p:spPr>
        <p:txBody>
          <a:bodyPr wrap="square" rtlCol="0">
            <a:spAutoFit/>
          </a:bodyPr>
          <a:lstStyle/>
          <a:p>
            <a:pPr algn="ctr"/>
            <a:r>
              <a:rPr lang="en-US" sz="2800" b="1" dirty="0" smtClean="0">
                <a:cs typeface="Times New Roman"/>
              </a:rPr>
              <a:t>So if the home country imposes</a:t>
            </a:r>
          </a:p>
          <a:p>
            <a:pPr algn="ctr"/>
            <a:r>
              <a:rPr lang="en-US" sz="2800" b="1" dirty="0" smtClean="0">
                <a:cs typeface="Times New Roman"/>
              </a:rPr>
              <a:t>a tariff on food imports:</a:t>
            </a:r>
          </a:p>
          <a:p>
            <a:pPr algn="ctr"/>
            <a:endParaRPr lang="en-US" sz="1400" b="1" dirty="0" smtClean="0">
              <a:cs typeface="Times New Roman"/>
            </a:endParaRPr>
          </a:p>
          <a:p>
            <a:pPr algn="ctr"/>
            <a:r>
              <a:rPr lang="en-US" sz="2800" b="1" dirty="0" smtClean="0">
                <a:cs typeface="Times New Roman"/>
              </a:rPr>
              <a:t>Domestic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falls relative to a constant world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(price wedge).</a:t>
            </a:r>
          </a:p>
          <a:p>
            <a:pPr algn="ctr"/>
            <a:endParaRPr lang="en-US" sz="1400" b="1" dirty="0" smtClean="0">
              <a:cs typeface="Times New Roman"/>
            </a:endParaRPr>
          </a:p>
          <a:p>
            <a:pPr algn="ctr"/>
            <a:r>
              <a:rPr lang="en-US" sz="2800" b="1" dirty="0" smtClean="0">
                <a:cs typeface="Times New Roman"/>
              </a:rPr>
              <a:t>RS</a:t>
            </a:r>
            <a:r>
              <a:rPr lang="en-US" sz="2800" b="1" baseline="30000" dirty="0" smtClean="0">
                <a:cs typeface="Times New Roman"/>
              </a:rPr>
              <a:t>W</a:t>
            </a:r>
            <a:r>
              <a:rPr lang="en-US" sz="2800" b="1" dirty="0" smtClean="0">
                <a:cs typeface="Times New Roman"/>
              </a:rPr>
              <a:t> decreases (shifts left).</a:t>
            </a:r>
          </a:p>
          <a:p>
            <a:pPr algn="ctr"/>
            <a:r>
              <a:rPr lang="en-US" sz="2800" b="1" dirty="0" smtClean="0">
                <a:cs typeface="Times New Roman"/>
              </a:rPr>
              <a:t>RD</a:t>
            </a:r>
            <a:r>
              <a:rPr lang="en-US" sz="2800" b="1" baseline="30000" dirty="0" smtClean="0">
                <a:cs typeface="Times New Roman"/>
              </a:rPr>
              <a:t>W</a:t>
            </a:r>
            <a:r>
              <a:rPr lang="en-US" sz="2800" b="1" dirty="0" smtClean="0">
                <a:cs typeface="Times New Roman"/>
              </a:rPr>
              <a:t> increases (shifts right).</a:t>
            </a:r>
          </a:p>
          <a:p>
            <a:pPr algn="ctr"/>
            <a:endParaRPr lang="en-US" sz="1400" b="1" dirty="0" smtClean="0">
              <a:cs typeface="Times New Roman"/>
            </a:endParaRPr>
          </a:p>
          <a:p>
            <a:pPr algn="ctr"/>
            <a:r>
              <a:rPr lang="en-US" sz="2800" b="1" dirty="0" smtClean="0">
                <a:cs typeface="Times New Roman"/>
              </a:rPr>
              <a:t>World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rises due to the shifts in RS</a:t>
            </a:r>
            <a:r>
              <a:rPr lang="en-US" sz="2800" b="1" baseline="30000" dirty="0" smtClean="0">
                <a:cs typeface="Times New Roman"/>
              </a:rPr>
              <a:t>W</a:t>
            </a:r>
            <a:r>
              <a:rPr lang="en-US" sz="2800" b="1" dirty="0" smtClean="0">
                <a:cs typeface="Times New Roman"/>
              </a:rPr>
              <a:t>/RD</a:t>
            </a:r>
            <a:r>
              <a:rPr lang="en-US" sz="2800" b="1" baseline="30000" dirty="0" smtClean="0">
                <a:cs typeface="Times New Roman"/>
              </a:rPr>
              <a:t>W</a:t>
            </a:r>
            <a:r>
              <a:rPr lang="en-US" sz="2800" b="1" dirty="0" smtClean="0">
                <a:cs typeface="Times New Roman"/>
              </a:rPr>
              <a:t> from domestic changes.</a:t>
            </a:r>
          </a:p>
        </p:txBody>
      </p:sp>
      <p:sp>
        <p:nvSpPr>
          <p:cNvPr id="5" name="TextBox 4"/>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sp>
        <p:nvSpPr>
          <p:cNvPr id="3" name="TextBox 2"/>
          <p:cNvSpPr txBox="1"/>
          <p:nvPr/>
        </p:nvSpPr>
        <p:spPr>
          <a:xfrm>
            <a:off x="3429000" y="900589"/>
            <a:ext cx="5562600" cy="4185761"/>
          </a:xfrm>
          <a:prstGeom prst="rect">
            <a:avLst/>
          </a:prstGeom>
          <a:noFill/>
        </p:spPr>
        <p:txBody>
          <a:bodyPr wrap="square" rtlCol="0">
            <a:spAutoFit/>
          </a:bodyPr>
          <a:lstStyle/>
          <a:p>
            <a:pPr algn="ctr"/>
            <a:r>
              <a:rPr lang="en-US" sz="2800" b="1" dirty="0" smtClean="0">
                <a:cs typeface="Times New Roman"/>
              </a:rPr>
              <a:t>When the home country imposes an import tariff, terms of trade rise &amp; home’s welfare may increase.</a:t>
            </a:r>
          </a:p>
          <a:p>
            <a:pPr algn="ctr"/>
            <a:endParaRPr lang="en-US" sz="1400" b="1" dirty="0" smtClean="0">
              <a:cs typeface="Times New Roman"/>
            </a:endParaRPr>
          </a:p>
          <a:p>
            <a:pPr algn="ctr"/>
            <a:r>
              <a:rPr lang="en-US" sz="2800" b="1" dirty="0" smtClean="0">
                <a:cs typeface="Times New Roman"/>
              </a:rPr>
              <a:t>Magnitude of this effect depends on the size of the home country.</a:t>
            </a:r>
          </a:p>
          <a:p>
            <a:pPr algn="ctr"/>
            <a:r>
              <a:rPr lang="en-US" sz="2800" b="1" dirty="0" smtClean="0">
                <a:cs typeface="Times New Roman"/>
              </a:rPr>
              <a:t>Small: not much effect on RS</a:t>
            </a:r>
            <a:r>
              <a:rPr lang="en-US" sz="2800" b="1" baseline="30000" dirty="0" smtClean="0">
                <a:cs typeface="Times New Roman"/>
              </a:rPr>
              <a:t>W</a:t>
            </a:r>
            <a:r>
              <a:rPr lang="en-US" sz="2800" b="1" dirty="0" smtClean="0">
                <a:cs typeface="Times New Roman"/>
              </a:rPr>
              <a:t> &amp; RD</a:t>
            </a:r>
            <a:r>
              <a:rPr lang="en-US" sz="2800" b="1" baseline="30000" dirty="0" smtClean="0">
                <a:cs typeface="Times New Roman"/>
              </a:rPr>
              <a:t>W</a:t>
            </a:r>
            <a:r>
              <a:rPr lang="en-US" sz="2800" b="1" dirty="0" smtClean="0">
                <a:cs typeface="Times New Roman"/>
              </a:rPr>
              <a:t> (and thus terms of trade).</a:t>
            </a:r>
          </a:p>
          <a:p>
            <a:pPr algn="ctr"/>
            <a:r>
              <a:rPr lang="en-US" sz="2800" b="1" dirty="0" smtClean="0">
                <a:cs typeface="Times New Roman"/>
              </a:rPr>
              <a:t>Large: may increase welfare at the expense of foreign countries.</a:t>
            </a:r>
          </a:p>
        </p:txBody>
      </p:sp>
      <p:pic>
        <p:nvPicPr>
          <p:cNvPr id="4" name="Picture 9" descr="fig06_08"/>
          <p:cNvPicPr>
            <a:picLocks noChangeAspect="1" noChangeArrowheads="1"/>
          </p:cNvPicPr>
          <p:nvPr/>
        </p:nvPicPr>
        <p:blipFill>
          <a:blip r:embed="rId2"/>
          <a:srcRect/>
          <a:stretch>
            <a:fillRect/>
          </a:stretch>
        </p:blipFill>
        <p:spPr bwMode="auto">
          <a:xfrm>
            <a:off x="304800" y="1581150"/>
            <a:ext cx="3063418" cy="3200400"/>
          </a:xfrm>
          <a:prstGeom prst="rect">
            <a:avLst/>
          </a:prstGeom>
          <a:noFill/>
          <a:ln>
            <a:solidFill>
              <a:schemeClr val="tx1"/>
            </a:solidFill>
          </a:ln>
        </p:spPr>
      </p:pic>
      <p:sp>
        <p:nvSpPr>
          <p:cNvPr id="5" name="Rectangle 2"/>
          <p:cNvSpPr txBox="1">
            <a:spLocks noChangeArrowheads="1"/>
          </p:cNvSpPr>
          <p:nvPr/>
        </p:nvSpPr>
        <p:spPr>
          <a:xfrm>
            <a:off x="381000" y="971550"/>
            <a:ext cx="2743200" cy="592137"/>
          </a:xfrm>
          <a:prstGeom prst="rect">
            <a:avLst/>
          </a:prstGeom>
        </p:spPr>
        <p:txBody>
          <a:bodyPr/>
          <a:lstStyle/>
          <a:p>
            <a:pPr lvl="0" algn="ctr">
              <a:spcBef>
                <a:spcPct val="0"/>
              </a:spcBef>
            </a:pPr>
            <a:r>
              <a:rPr lang="en-US" dirty="0" smtClean="0">
                <a:latin typeface="+mj-lt"/>
                <a:ea typeface="+mj-ea"/>
                <a:cs typeface="+mj-cs"/>
              </a:rPr>
              <a:t>Fig. 6-8: Effects of a Food Tariff on the Terms of Trade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pic>
        <p:nvPicPr>
          <p:cNvPr id="5" name="Picture 9" descr="fig06_09"/>
          <p:cNvPicPr>
            <a:picLocks noChangeAspect="1" noChangeArrowheads="1"/>
          </p:cNvPicPr>
          <p:nvPr/>
        </p:nvPicPr>
        <p:blipFill>
          <a:blip r:embed="rId2"/>
          <a:srcRect/>
          <a:stretch>
            <a:fillRect/>
          </a:stretch>
        </p:blipFill>
        <p:spPr bwMode="auto">
          <a:xfrm>
            <a:off x="282943" y="1581150"/>
            <a:ext cx="3069857" cy="3200400"/>
          </a:xfrm>
          <a:prstGeom prst="rect">
            <a:avLst/>
          </a:prstGeom>
          <a:noFill/>
          <a:ln>
            <a:solidFill>
              <a:schemeClr val="tx1"/>
            </a:solidFill>
          </a:ln>
        </p:spPr>
      </p:pic>
      <p:sp>
        <p:nvSpPr>
          <p:cNvPr id="7" name="Rectangle 2"/>
          <p:cNvSpPr txBox="1">
            <a:spLocks noChangeArrowheads="1"/>
          </p:cNvSpPr>
          <p:nvPr/>
        </p:nvSpPr>
        <p:spPr>
          <a:xfrm>
            <a:off x="304800" y="971550"/>
            <a:ext cx="3048000" cy="592137"/>
          </a:xfrm>
          <a:prstGeom prst="rect">
            <a:avLst/>
          </a:prstGeom>
        </p:spPr>
        <p:txBody>
          <a:bodyPr/>
          <a:lstStyle/>
          <a:p>
            <a:pPr lvl="0" algn="ctr">
              <a:spcBef>
                <a:spcPct val="0"/>
              </a:spcBef>
            </a:pPr>
            <a:r>
              <a:rPr lang="en-US" dirty="0" smtClean="0">
                <a:latin typeface="+mj-lt"/>
                <a:ea typeface="+mj-ea"/>
                <a:cs typeface="+mj-cs"/>
              </a:rPr>
              <a:t>Fig. 6-9: Effects of a Cloth Subsidy on the Terms of Trade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3429000" y="819150"/>
            <a:ext cx="5562600" cy="4401205"/>
          </a:xfrm>
          <a:prstGeom prst="rect">
            <a:avLst/>
          </a:prstGeom>
          <a:noFill/>
        </p:spPr>
        <p:txBody>
          <a:bodyPr wrap="square" rtlCol="0">
            <a:spAutoFit/>
          </a:bodyPr>
          <a:lstStyle/>
          <a:p>
            <a:pPr algn="ctr"/>
            <a:r>
              <a:rPr lang="en-US" sz="2800" b="1" dirty="0" smtClean="0">
                <a:cs typeface="Times New Roman"/>
              </a:rPr>
              <a:t>If the home country imposes a subsidy on cloth exports,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rises for domestic consumers/producers.</a:t>
            </a:r>
          </a:p>
          <a:p>
            <a:pPr algn="ctr"/>
            <a:endParaRPr lang="en-US" sz="1400" b="1" dirty="0" smtClean="0">
              <a:cs typeface="Times New Roman"/>
            </a:endParaRPr>
          </a:p>
          <a:p>
            <a:pPr algn="ctr"/>
            <a:r>
              <a:rPr lang="en-US" sz="2800" b="1" dirty="0" smtClean="0">
                <a:cs typeface="Times New Roman"/>
              </a:rPr>
              <a:t>Domestic producers will produce more cloth and less food.</a:t>
            </a:r>
          </a:p>
          <a:p>
            <a:pPr algn="ctr"/>
            <a:r>
              <a:rPr lang="en-US" sz="2800" b="1" dirty="0" smtClean="0">
                <a:cs typeface="Times New Roman"/>
              </a:rPr>
              <a:t>RS</a:t>
            </a:r>
            <a:r>
              <a:rPr lang="en-US" sz="2800" b="1" baseline="30000" dirty="0" smtClean="0">
                <a:cs typeface="Times New Roman"/>
              </a:rPr>
              <a:t>W</a:t>
            </a:r>
            <a:r>
              <a:rPr lang="en-US" sz="2800" b="1" dirty="0" smtClean="0">
                <a:cs typeface="Times New Roman"/>
              </a:rPr>
              <a:t> increases (shifts right).</a:t>
            </a:r>
          </a:p>
          <a:p>
            <a:pPr algn="ctr"/>
            <a:endParaRPr lang="en-US" sz="1400" b="1" dirty="0" smtClean="0">
              <a:cs typeface="Times New Roman"/>
            </a:endParaRPr>
          </a:p>
          <a:p>
            <a:pPr algn="ctr"/>
            <a:r>
              <a:rPr lang="en-US" sz="2800" b="1" dirty="0" smtClean="0">
                <a:cs typeface="Times New Roman"/>
              </a:rPr>
              <a:t>Domestic consumers will consume less cloth and more food.</a:t>
            </a:r>
          </a:p>
          <a:p>
            <a:pPr algn="ctr"/>
            <a:r>
              <a:rPr lang="en-US" sz="2800" b="1" dirty="0" smtClean="0">
                <a:cs typeface="Times New Roman"/>
              </a:rPr>
              <a:t>RD</a:t>
            </a:r>
            <a:r>
              <a:rPr lang="en-US" sz="2800" b="1" baseline="30000" dirty="0" smtClean="0">
                <a:cs typeface="Times New Roman"/>
              </a:rPr>
              <a:t>W</a:t>
            </a:r>
            <a:r>
              <a:rPr lang="en-US" sz="2800" b="1" dirty="0" smtClean="0">
                <a:cs typeface="Times New Roman"/>
              </a:rPr>
              <a:t> decreases (shifts left).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819150"/>
            <a:ext cx="5562600" cy="4185761"/>
          </a:xfrm>
          <a:prstGeom prst="rect">
            <a:avLst/>
          </a:prstGeom>
          <a:noFill/>
        </p:spPr>
        <p:txBody>
          <a:bodyPr wrap="square" rtlCol="0">
            <a:spAutoFit/>
          </a:bodyPr>
          <a:lstStyle/>
          <a:p>
            <a:pPr algn="ctr"/>
            <a:r>
              <a:rPr lang="en-US" sz="2800" b="1" dirty="0" smtClean="0">
                <a:cs typeface="Times New Roman"/>
              </a:rPr>
              <a:t>So if the home country imposes</a:t>
            </a:r>
          </a:p>
          <a:p>
            <a:pPr algn="ctr"/>
            <a:r>
              <a:rPr lang="en-US" sz="2800" b="1" dirty="0" smtClean="0">
                <a:cs typeface="Times New Roman"/>
              </a:rPr>
              <a:t>a subsidy on cloth exports:</a:t>
            </a:r>
          </a:p>
          <a:p>
            <a:pPr algn="ctr"/>
            <a:endParaRPr lang="en-US" sz="1400" b="1" dirty="0" smtClean="0">
              <a:cs typeface="Times New Roman"/>
            </a:endParaRPr>
          </a:p>
          <a:p>
            <a:pPr algn="ctr"/>
            <a:r>
              <a:rPr lang="en-US" sz="2800" b="1" dirty="0" smtClean="0">
                <a:cs typeface="Times New Roman"/>
              </a:rPr>
              <a:t>Domestic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rises relative to a constant world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(price wedge).</a:t>
            </a:r>
          </a:p>
          <a:p>
            <a:pPr algn="ctr"/>
            <a:endParaRPr lang="en-US" sz="1400" b="1" dirty="0" smtClean="0">
              <a:cs typeface="Times New Roman"/>
            </a:endParaRPr>
          </a:p>
          <a:p>
            <a:pPr algn="ctr"/>
            <a:r>
              <a:rPr lang="en-US" sz="2800" b="1" dirty="0" smtClean="0">
                <a:cs typeface="Times New Roman"/>
              </a:rPr>
              <a:t>RS</a:t>
            </a:r>
            <a:r>
              <a:rPr lang="en-US" sz="2800" b="1" baseline="30000" dirty="0" smtClean="0">
                <a:cs typeface="Times New Roman"/>
              </a:rPr>
              <a:t>W</a:t>
            </a:r>
            <a:r>
              <a:rPr lang="en-US" sz="2800" b="1" dirty="0" smtClean="0">
                <a:cs typeface="Times New Roman"/>
              </a:rPr>
              <a:t> increases (shifts right).</a:t>
            </a:r>
          </a:p>
          <a:p>
            <a:pPr algn="ctr"/>
            <a:r>
              <a:rPr lang="en-US" sz="2800" b="1" dirty="0" smtClean="0">
                <a:cs typeface="Times New Roman"/>
              </a:rPr>
              <a:t>RD</a:t>
            </a:r>
            <a:r>
              <a:rPr lang="en-US" sz="2800" b="1" baseline="30000" dirty="0" smtClean="0">
                <a:cs typeface="Times New Roman"/>
              </a:rPr>
              <a:t>W</a:t>
            </a:r>
            <a:r>
              <a:rPr lang="en-US" sz="2800" b="1" dirty="0" smtClean="0">
                <a:cs typeface="Times New Roman"/>
              </a:rPr>
              <a:t> decreases (shifts left).</a:t>
            </a:r>
          </a:p>
          <a:p>
            <a:pPr algn="ctr"/>
            <a:endParaRPr lang="en-US" sz="1400" b="1" dirty="0" smtClean="0">
              <a:cs typeface="Times New Roman"/>
            </a:endParaRPr>
          </a:p>
          <a:p>
            <a:pPr algn="ctr"/>
            <a:r>
              <a:rPr lang="en-US" sz="2800" b="1" dirty="0" smtClean="0">
                <a:cs typeface="Times New Roman"/>
              </a:rPr>
              <a:t>World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falls due to the shifts in RS</a:t>
            </a:r>
            <a:r>
              <a:rPr lang="en-US" sz="2800" b="1" baseline="30000" dirty="0" smtClean="0">
                <a:cs typeface="Times New Roman"/>
              </a:rPr>
              <a:t>W</a:t>
            </a:r>
            <a:r>
              <a:rPr lang="en-US" sz="2800" b="1" dirty="0" smtClean="0">
                <a:cs typeface="Times New Roman"/>
              </a:rPr>
              <a:t>/RD</a:t>
            </a:r>
            <a:r>
              <a:rPr lang="en-US" sz="2800" b="1" baseline="30000" dirty="0" smtClean="0">
                <a:cs typeface="Times New Roman"/>
              </a:rPr>
              <a:t>W</a:t>
            </a:r>
            <a:r>
              <a:rPr lang="en-US" sz="2800" b="1" dirty="0" smtClean="0">
                <a:cs typeface="Times New Roman"/>
              </a:rPr>
              <a:t> from domestic changes.</a:t>
            </a:r>
          </a:p>
        </p:txBody>
      </p:sp>
      <p:sp>
        <p:nvSpPr>
          <p:cNvPr id="5" name="TextBox 4"/>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pic>
        <p:nvPicPr>
          <p:cNvPr id="6" name="Picture 9" descr="fig06_09"/>
          <p:cNvPicPr>
            <a:picLocks noChangeAspect="1" noChangeArrowheads="1"/>
          </p:cNvPicPr>
          <p:nvPr/>
        </p:nvPicPr>
        <p:blipFill>
          <a:blip r:embed="rId2"/>
          <a:srcRect/>
          <a:stretch>
            <a:fillRect/>
          </a:stretch>
        </p:blipFill>
        <p:spPr bwMode="auto">
          <a:xfrm>
            <a:off x="282943" y="1581150"/>
            <a:ext cx="3069857" cy="3200400"/>
          </a:xfrm>
          <a:prstGeom prst="rect">
            <a:avLst/>
          </a:prstGeom>
          <a:noFill/>
          <a:ln>
            <a:solidFill>
              <a:schemeClr val="tx1"/>
            </a:solidFill>
          </a:ln>
        </p:spPr>
      </p:pic>
      <p:sp>
        <p:nvSpPr>
          <p:cNvPr id="7" name="Rectangle 2"/>
          <p:cNvSpPr txBox="1">
            <a:spLocks noChangeArrowheads="1"/>
          </p:cNvSpPr>
          <p:nvPr/>
        </p:nvSpPr>
        <p:spPr>
          <a:xfrm>
            <a:off x="304800" y="971550"/>
            <a:ext cx="3048000" cy="592137"/>
          </a:xfrm>
          <a:prstGeom prst="rect">
            <a:avLst/>
          </a:prstGeom>
        </p:spPr>
        <p:txBody>
          <a:bodyPr/>
          <a:lstStyle/>
          <a:p>
            <a:pPr lvl="0" algn="ctr">
              <a:spcBef>
                <a:spcPct val="0"/>
              </a:spcBef>
            </a:pPr>
            <a:r>
              <a:rPr lang="en-US" dirty="0" smtClean="0">
                <a:latin typeface="+mj-lt"/>
                <a:ea typeface="+mj-ea"/>
                <a:cs typeface="+mj-cs"/>
              </a:rPr>
              <a:t>Fig. 6-9: Effects of a Cloth Subsidy on the Terms of Trade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pic>
        <p:nvPicPr>
          <p:cNvPr id="3" name="Picture 9" descr="fig06_09"/>
          <p:cNvPicPr>
            <a:picLocks noChangeAspect="1" noChangeArrowheads="1"/>
          </p:cNvPicPr>
          <p:nvPr/>
        </p:nvPicPr>
        <p:blipFill>
          <a:blip r:embed="rId2"/>
          <a:srcRect/>
          <a:stretch>
            <a:fillRect/>
          </a:stretch>
        </p:blipFill>
        <p:spPr bwMode="auto">
          <a:xfrm>
            <a:off x="282943" y="1581150"/>
            <a:ext cx="3069857" cy="3200400"/>
          </a:xfrm>
          <a:prstGeom prst="rect">
            <a:avLst/>
          </a:prstGeom>
          <a:noFill/>
          <a:ln>
            <a:solidFill>
              <a:schemeClr val="tx1"/>
            </a:solidFill>
          </a:ln>
        </p:spPr>
      </p:pic>
      <p:sp>
        <p:nvSpPr>
          <p:cNvPr id="4" name="Rectangle 2"/>
          <p:cNvSpPr txBox="1">
            <a:spLocks noChangeArrowheads="1"/>
          </p:cNvSpPr>
          <p:nvPr/>
        </p:nvSpPr>
        <p:spPr>
          <a:xfrm>
            <a:off x="304800" y="971550"/>
            <a:ext cx="3048000" cy="592137"/>
          </a:xfrm>
          <a:prstGeom prst="rect">
            <a:avLst/>
          </a:prstGeom>
        </p:spPr>
        <p:txBody>
          <a:bodyPr/>
          <a:lstStyle/>
          <a:p>
            <a:pPr lvl="0" algn="ctr">
              <a:spcBef>
                <a:spcPct val="0"/>
              </a:spcBef>
            </a:pPr>
            <a:r>
              <a:rPr lang="en-US" dirty="0" smtClean="0">
                <a:latin typeface="+mj-lt"/>
                <a:ea typeface="+mj-ea"/>
                <a:cs typeface="+mj-cs"/>
              </a:rPr>
              <a:t>Fig. 6-9: Effects of a Cloth Subsidy on the Terms of Trade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429000" y="2127468"/>
            <a:ext cx="5562600" cy="1815882"/>
          </a:xfrm>
          <a:prstGeom prst="rect">
            <a:avLst/>
          </a:prstGeom>
          <a:noFill/>
        </p:spPr>
        <p:txBody>
          <a:bodyPr wrap="square" rtlCol="0">
            <a:spAutoFit/>
          </a:bodyPr>
          <a:lstStyle/>
          <a:p>
            <a:pPr algn="ctr"/>
            <a:r>
              <a:rPr lang="en-US" sz="2800" b="1" dirty="0" smtClean="0">
                <a:cs typeface="Times New Roman"/>
              </a:rPr>
              <a:t>When the home country imposes an export subsidy, terms of trade fall &amp; home’s welfare decreases to the benefit of the foreign country.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sp>
        <p:nvSpPr>
          <p:cNvPr id="4" name="TextBox 3"/>
          <p:cNvSpPr txBox="1"/>
          <p:nvPr/>
        </p:nvSpPr>
        <p:spPr>
          <a:xfrm>
            <a:off x="609600" y="1428750"/>
            <a:ext cx="8229600" cy="2893100"/>
          </a:xfrm>
          <a:prstGeom prst="rect">
            <a:avLst/>
          </a:prstGeom>
          <a:noFill/>
        </p:spPr>
        <p:txBody>
          <a:bodyPr wrap="square" rtlCol="0">
            <a:spAutoFit/>
          </a:bodyPr>
          <a:lstStyle/>
          <a:p>
            <a:r>
              <a:rPr lang="en-US" sz="2800" b="1" dirty="0" smtClean="0">
                <a:cs typeface="Times New Roman"/>
              </a:rPr>
              <a:t>Export subsidies by foreign on goods the U.S. imports</a:t>
            </a:r>
          </a:p>
          <a:p>
            <a:pPr>
              <a:buFont typeface="Arial" pitchFamily="34" charset="0"/>
              <a:buChar char="•"/>
            </a:pPr>
            <a:r>
              <a:rPr lang="en-US" sz="2800" b="1" dirty="0" smtClean="0">
                <a:cs typeface="Times New Roman"/>
              </a:rPr>
              <a:t> reduce the world price of U.S. imports</a:t>
            </a:r>
          </a:p>
          <a:p>
            <a:pPr>
              <a:buFont typeface="Arial" pitchFamily="34" charset="0"/>
              <a:buChar char="•"/>
            </a:pPr>
            <a:r>
              <a:rPr lang="en-US" sz="2800" b="1" dirty="0" smtClean="0">
                <a:cs typeface="Times New Roman"/>
              </a:rPr>
              <a:t> increase the terms of trade for the U.S.</a:t>
            </a:r>
          </a:p>
          <a:p>
            <a:endParaRPr lang="en-US" sz="1400" b="1" dirty="0" smtClean="0">
              <a:cs typeface="Times New Roman"/>
            </a:endParaRPr>
          </a:p>
          <a:p>
            <a:r>
              <a:rPr lang="en-US" sz="2800" b="1" dirty="0" smtClean="0">
                <a:cs typeface="Times New Roman"/>
              </a:rPr>
              <a:t>Export subsidies by foreign on goods the U.S. exports</a:t>
            </a:r>
          </a:p>
          <a:p>
            <a:pPr>
              <a:buFont typeface="Arial" pitchFamily="34" charset="0"/>
              <a:buChar char="•"/>
            </a:pPr>
            <a:r>
              <a:rPr lang="en-US" sz="2800" b="1" dirty="0" smtClean="0">
                <a:cs typeface="Times New Roman"/>
              </a:rPr>
              <a:t> reduce the world price of U.S. exports</a:t>
            </a:r>
          </a:p>
          <a:p>
            <a:pPr>
              <a:buFont typeface="Arial" pitchFamily="34" charset="0"/>
              <a:buChar char="•"/>
            </a:pPr>
            <a:r>
              <a:rPr lang="en-US" sz="2800" b="1" dirty="0" smtClean="0">
                <a:cs typeface="Times New Roman"/>
              </a:rPr>
              <a:t> decrease the terms of trade for the U.S.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31250"/>
            <a:ext cx="8153400" cy="2893100"/>
          </a:xfrm>
          <a:prstGeom prst="rect">
            <a:avLst/>
          </a:prstGeom>
          <a:noFill/>
        </p:spPr>
        <p:txBody>
          <a:bodyPr wrap="square" rtlCol="0">
            <a:spAutoFit/>
          </a:bodyPr>
          <a:lstStyle/>
          <a:p>
            <a:r>
              <a:rPr lang="en-US" sz="2800" b="1" dirty="0" smtClean="0">
                <a:cs typeface="Times New Roman"/>
              </a:rPr>
              <a:t>Import tariffs by foreign on goods the U.S. exports</a:t>
            </a:r>
          </a:p>
          <a:p>
            <a:pPr>
              <a:buFont typeface="Arial" pitchFamily="34" charset="0"/>
              <a:buChar char="•"/>
            </a:pPr>
            <a:r>
              <a:rPr lang="en-US" sz="2800" b="1" dirty="0" smtClean="0">
                <a:cs typeface="Times New Roman"/>
              </a:rPr>
              <a:t> reduce the world price of U.S. exports</a:t>
            </a:r>
          </a:p>
          <a:p>
            <a:pPr>
              <a:buFont typeface="Arial" pitchFamily="34" charset="0"/>
              <a:buChar char="•"/>
            </a:pPr>
            <a:r>
              <a:rPr lang="en-US" sz="2800" b="1" dirty="0" smtClean="0">
                <a:cs typeface="Times New Roman"/>
              </a:rPr>
              <a:t> decrease the terms of trade for the U.S.</a:t>
            </a:r>
          </a:p>
          <a:p>
            <a:endParaRPr lang="en-US" sz="1400" b="1" dirty="0" smtClean="0">
              <a:cs typeface="Times New Roman"/>
            </a:endParaRPr>
          </a:p>
          <a:p>
            <a:r>
              <a:rPr lang="en-US" sz="2800" b="1" dirty="0" smtClean="0">
                <a:cs typeface="Times New Roman"/>
              </a:rPr>
              <a:t>Import tariffs by foreign on goods the U.S. imports</a:t>
            </a:r>
          </a:p>
          <a:p>
            <a:pPr>
              <a:buFont typeface="Arial" pitchFamily="34" charset="0"/>
              <a:buChar char="•"/>
            </a:pPr>
            <a:r>
              <a:rPr lang="en-US" sz="2800" b="1" dirty="0" smtClean="0">
                <a:cs typeface="Times New Roman"/>
              </a:rPr>
              <a:t> reduce the world price of U.S. imports</a:t>
            </a:r>
          </a:p>
          <a:p>
            <a:pPr>
              <a:buFont typeface="Arial" pitchFamily="34" charset="0"/>
              <a:buChar char="•"/>
            </a:pPr>
            <a:r>
              <a:rPr lang="en-US" sz="2800" b="1" dirty="0" smtClean="0">
                <a:cs typeface="Times New Roman"/>
              </a:rPr>
              <a:t> increase the terms of trade for the U.S.</a:t>
            </a:r>
          </a:p>
        </p:txBody>
      </p:sp>
      <p:sp>
        <p:nvSpPr>
          <p:cNvPr id="3" name="TextBox 2"/>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sp>
        <p:nvSpPr>
          <p:cNvPr id="3" name="TextBox 2"/>
          <p:cNvSpPr txBox="1"/>
          <p:nvPr/>
        </p:nvSpPr>
        <p:spPr>
          <a:xfrm>
            <a:off x="3429000" y="2203668"/>
            <a:ext cx="5562600" cy="1815882"/>
          </a:xfrm>
          <a:prstGeom prst="rect">
            <a:avLst/>
          </a:prstGeom>
          <a:noFill/>
        </p:spPr>
        <p:txBody>
          <a:bodyPr wrap="square" rtlCol="0">
            <a:spAutoFit/>
          </a:bodyPr>
          <a:lstStyle/>
          <a:p>
            <a:pPr algn="ctr"/>
            <a:r>
              <a:rPr lang="en-US" sz="2800" b="1" dirty="0" smtClean="0">
                <a:cs typeface="Times New Roman"/>
              </a:rPr>
              <a:t>Export subsidies on a good decrease the relative world price of that good by increasing RS of that good and decreasing RD of that good.</a:t>
            </a:r>
          </a:p>
        </p:txBody>
      </p:sp>
      <p:pic>
        <p:nvPicPr>
          <p:cNvPr id="4" name="Picture 9" descr="fig06_09"/>
          <p:cNvPicPr>
            <a:picLocks noChangeAspect="1" noChangeArrowheads="1"/>
          </p:cNvPicPr>
          <p:nvPr/>
        </p:nvPicPr>
        <p:blipFill>
          <a:blip r:embed="rId2"/>
          <a:srcRect/>
          <a:stretch>
            <a:fillRect/>
          </a:stretch>
        </p:blipFill>
        <p:spPr bwMode="auto">
          <a:xfrm>
            <a:off x="282943" y="1581150"/>
            <a:ext cx="3069857" cy="3200400"/>
          </a:xfrm>
          <a:prstGeom prst="rect">
            <a:avLst/>
          </a:prstGeom>
          <a:noFill/>
          <a:ln>
            <a:solidFill>
              <a:schemeClr val="tx1"/>
            </a:solidFill>
          </a:ln>
        </p:spPr>
      </p:pic>
      <p:sp>
        <p:nvSpPr>
          <p:cNvPr id="5" name="Rectangle 2"/>
          <p:cNvSpPr txBox="1">
            <a:spLocks noChangeArrowheads="1"/>
          </p:cNvSpPr>
          <p:nvPr/>
        </p:nvSpPr>
        <p:spPr>
          <a:xfrm>
            <a:off x="304800" y="971550"/>
            <a:ext cx="3048000" cy="592137"/>
          </a:xfrm>
          <a:prstGeom prst="rect">
            <a:avLst/>
          </a:prstGeom>
        </p:spPr>
        <p:txBody>
          <a:bodyPr/>
          <a:lstStyle/>
          <a:p>
            <a:pPr lvl="0" algn="ctr">
              <a:spcBef>
                <a:spcPct val="0"/>
              </a:spcBef>
            </a:pPr>
            <a:r>
              <a:rPr lang="en-US" dirty="0" smtClean="0">
                <a:latin typeface="+mj-lt"/>
                <a:ea typeface="+mj-ea"/>
                <a:cs typeface="+mj-cs"/>
              </a:rPr>
              <a:t>Fig. 6-9: Effects of a Cloth Subsidy on the Terms of Trade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6_06a"/>
          <p:cNvPicPr>
            <a:picLocks noChangeAspect="1" noChangeArrowheads="1"/>
          </p:cNvPicPr>
          <p:nvPr/>
        </p:nvPicPr>
        <p:blipFill>
          <a:blip r:embed="rId2"/>
          <a:srcRect/>
          <a:stretch>
            <a:fillRect/>
          </a:stretch>
        </p:blipFill>
        <p:spPr bwMode="auto">
          <a:xfrm>
            <a:off x="373636" y="1885950"/>
            <a:ext cx="4274564" cy="2743200"/>
          </a:xfrm>
          <a:prstGeom prst="rect">
            <a:avLst/>
          </a:prstGeom>
          <a:noFill/>
          <a:ln>
            <a:solidFill>
              <a:schemeClr val="tx1"/>
            </a:solidFill>
          </a:ln>
        </p:spPr>
      </p:pic>
      <p:sp>
        <p:nvSpPr>
          <p:cNvPr id="3" name="Rectangle 2"/>
          <p:cNvSpPr txBox="1">
            <a:spLocks noChangeArrowheads="1"/>
          </p:cNvSpPr>
          <p:nvPr/>
        </p:nvSpPr>
        <p:spPr>
          <a:xfrm>
            <a:off x="457200" y="1504950"/>
            <a:ext cx="4038600" cy="381000"/>
          </a:xfrm>
          <a:prstGeom prst="rect">
            <a:avLst/>
          </a:prstGeom>
        </p:spPr>
        <p:txBody>
          <a:bodyPr/>
          <a:lstStyle/>
          <a:p>
            <a:pPr lvl="0" algn="ctr">
              <a:spcBef>
                <a:spcPct val="0"/>
              </a:spcBef>
            </a:pPr>
            <a:r>
              <a:rPr lang="en-US" dirty="0" smtClean="0">
                <a:latin typeface="+mj-lt"/>
                <a:ea typeface="+mj-ea"/>
                <a:cs typeface="+mj-cs"/>
              </a:rPr>
              <a:t>Fig. 6-6: Biased Growth</a:t>
            </a:r>
          </a:p>
        </p:txBody>
      </p:sp>
      <p:sp>
        <p:nvSpPr>
          <p:cNvPr id="5" name="TextBox 4"/>
          <p:cNvSpPr txBox="1"/>
          <p:nvPr/>
        </p:nvSpPr>
        <p:spPr>
          <a:xfrm>
            <a:off x="4648200" y="1123950"/>
            <a:ext cx="42672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export-biased growth </a:t>
            </a:r>
            <a:r>
              <a:rPr lang="en-US" sz="2800" b="1" dirty="0" smtClean="0"/>
              <a:t>–</a:t>
            </a:r>
          </a:p>
          <a:p>
            <a:pPr algn="ctr"/>
            <a:r>
              <a:rPr lang="en-US" sz="2800" b="1" dirty="0" smtClean="0">
                <a:cs typeface="Times New Roman"/>
              </a:rPr>
              <a:t>expands a country’s PPF disproportionately in that country’s export sector</a:t>
            </a:r>
          </a:p>
          <a:p>
            <a:pPr algn="ctr"/>
            <a:endParaRPr lang="en-US" sz="1400" b="1" dirty="0" smtClean="0">
              <a:cs typeface="Times New Roman"/>
            </a:endParaRPr>
          </a:p>
          <a:p>
            <a:pPr algn="ctr"/>
            <a:r>
              <a:rPr lang="en-US" sz="2800" b="1" i="1" dirty="0" smtClean="0">
                <a:effectLst>
                  <a:outerShdw blurRad="38100" dist="38100" dir="2700000" algn="tl">
                    <a:srgbClr val="000000">
                      <a:alpha val="43137"/>
                    </a:srgbClr>
                  </a:outerShdw>
                </a:effectLst>
              </a:rPr>
              <a:t>import-biased growth </a:t>
            </a:r>
            <a:r>
              <a:rPr lang="en-US" sz="2800" b="1" dirty="0" smtClean="0"/>
              <a:t>–</a:t>
            </a:r>
          </a:p>
          <a:p>
            <a:pPr algn="ctr"/>
            <a:r>
              <a:rPr lang="en-US" sz="2800" b="1" dirty="0" smtClean="0">
                <a:cs typeface="Times New Roman"/>
              </a:rPr>
              <a:t>expands a country’s PPF disproportionately in that country’s import sector</a:t>
            </a:r>
          </a:p>
        </p:txBody>
      </p:sp>
      <p:sp>
        <p:nvSpPr>
          <p:cNvPr id="6" name="TextBox 5"/>
          <p:cNvSpPr txBox="1"/>
          <p:nvPr/>
        </p:nvSpPr>
        <p:spPr>
          <a:xfrm>
            <a:off x="28931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6_08"/>
          <p:cNvPicPr>
            <a:picLocks noChangeAspect="1" noChangeArrowheads="1"/>
          </p:cNvPicPr>
          <p:nvPr/>
        </p:nvPicPr>
        <p:blipFill>
          <a:blip r:embed="rId2"/>
          <a:srcRect/>
          <a:stretch>
            <a:fillRect/>
          </a:stretch>
        </p:blipFill>
        <p:spPr bwMode="auto">
          <a:xfrm>
            <a:off x="304800" y="1581150"/>
            <a:ext cx="3063418" cy="3200400"/>
          </a:xfrm>
          <a:prstGeom prst="rect">
            <a:avLst/>
          </a:prstGeom>
          <a:noFill/>
          <a:ln>
            <a:solidFill>
              <a:schemeClr val="tx1"/>
            </a:solidFill>
          </a:ln>
        </p:spPr>
      </p:pic>
      <p:sp>
        <p:nvSpPr>
          <p:cNvPr id="3" name="Rectangle 2"/>
          <p:cNvSpPr txBox="1">
            <a:spLocks noChangeArrowheads="1"/>
          </p:cNvSpPr>
          <p:nvPr/>
        </p:nvSpPr>
        <p:spPr>
          <a:xfrm>
            <a:off x="381000" y="971550"/>
            <a:ext cx="2743200" cy="592137"/>
          </a:xfrm>
          <a:prstGeom prst="rect">
            <a:avLst/>
          </a:prstGeom>
        </p:spPr>
        <p:txBody>
          <a:bodyPr/>
          <a:lstStyle/>
          <a:p>
            <a:pPr lvl="0" algn="ctr">
              <a:spcBef>
                <a:spcPct val="0"/>
              </a:spcBef>
            </a:pPr>
            <a:r>
              <a:rPr lang="en-US" dirty="0" smtClean="0">
                <a:latin typeface="+mj-lt"/>
                <a:ea typeface="+mj-ea"/>
                <a:cs typeface="+mj-cs"/>
              </a:rPr>
              <a:t>Fig. 6-8: Effects of a Food Tariff on the Terms of Trade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3429000" y="895350"/>
            <a:ext cx="5562600" cy="4185761"/>
          </a:xfrm>
          <a:prstGeom prst="rect">
            <a:avLst/>
          </a:prstGeom>
          <a:noFill/>
        </p:spPr>
        <p:txBody>
          <a:bodyPr wrap="square" rtlCol="0">
            <a:spAutoFit/>
          </a:bodyPr>
          <a:lstStyle/>
          <a:p>
            <a:pPr algn="ctr"/>
            <a:r>
              <a:rPr lang="en-US" sz="2800" b="1" dirty="0" smtClean="0">
                <a:cs typeface="Times New Roman"/>
              </a:rPr>
              <a:t>Import tariffs on a good decrease the relative world price of that good (and increase the relative world price of other goods) by increasing the RS of that good and decreasing the RD of that good.</a:t>
            </a:r>
          </a:p>
          <a:p>
            <a:pPr algn="ctr"/>
            <a:endParaRPr lang="en-US" sz="1400" b="1" dirty="0" smtClean="0">
              <a:cs typeface="Times New Roman"/>
            </a:endParaRPr>
          </a:p>
          <a:p>
            <a:pPr algn="ctr"/>
            <a:r>
              <a:rPr lang="en-US" sz="2800" b="1" dirty="0" smtClean="0">
                <a:cs typeface="Times New Roman"/>
              </a:rPr>
              <a:t>Note: This seems reversed because here we assume the graph would be P</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C</a:t>
            </a:r>
            <a:r>
              <a:rPr lang="en-US" sz="2800" b="1" dirty="0" smtClean="0">
                <a:cs typeface="Times New Roman"/>
              </a:rPr>
              <a:t> and (Q</a:t>
            </a:r>
            <a:r>
              <a:rPr lang="en-US" sz="2800" b="1" baseline="-25000" dirty="0" smtClean="0">
                <a:cs typeface="Times New Roman"/>
              </a:rPr>
              <a:t>F</a:t>
            </a:r>
            <a:r>
              <a:rPr lang="en-US" sz="2800" b="1" dirty="0" smtClean="0">
                <a:cs typeface="Times New Roman"/>
              </a:rPr>
              <a:t> + Q</a:t>
            </a:r>
            <a:r>
              <a:rPr lang="en-US" sz="2800" b="1" baseline="-25000" dirty="0" smtClean="0">
                <a:cs typeface="Times New Roman"/>
              </a:rPr>
              <a:t>F</a:t>
            </a:r>
            <a:r>
              <a:rPr lang="en-US" sz="2800" b="1" dirty="0" smtClean="0">
                <a:cs typeface="Times New Roman"/>
              </a:rPr>
              <a:t>*)/(Q</a:t>
            </a:r>
            <a:r>
              <a:rPr lang="en-US" sz="2800" b="1" baseline="-25000" dirty="0" smtClean="0">
                <a:cs typeface="Times New Roman"/>
              </a:rPr>
              <a:t>C</a:t>
            </a:r>
            <a:r>
              <a:rPr lang="en-US" sz="2800" b="1" dirty="0" smtClean="0">
                <a:cs typeface="Times New Roman"/>
              </a:rPr>
              <a:t> + Q</a:t>
            </a:r>
            <a:r>
              <a:rPr lang="en-US" sz="2800" b="1" baseline="-25000" dirty="0" smtClean="0">
                <a:cs typeface="Times New Roman"/>
              </a:rPr>
              <a:t>C</a:t>
            </a:r>
            <a:r>
              <a:rPr lang="en-US" sz="2800" b="1" dirty="0" smtClean="0">
                <a:cs typeface="Times New Roman"/>
              </a:rPr>
              <a:t>*).</a:t>
            </a:r>
          </a:p>
        </p:txBody>
      </p:sp>
      <p:sp>
        <p:nvSpPr>
          <p:cNvPr id="5" name="TextBox 4"/>
          <p:cNvSpPr txBox="1"/>
          <p:nvPr/>
        </p:nvSpPr>
        <p:spPr>
          <a:xfrm>
            <a:off x="140291" y="133350"/>
            <a:ext cx="8927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tariffs &amp; subsidies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541" y="133350"/>
            <a:ext cx="808105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borrow &amp; lend</a:t>
            </a:r>
          </a:p>
        </p:txBody>
      </p:sp>
      <p:pic>
        <p:nvPicPr>
          <p:cNvPr id="3" name="Picture 7" descr="fig06_10"/>
          <p:cNvPicPr>
            <a:picLocks noChangeAspect="1" noChangeArrowheads="1"/>
          </p:cNvPicPr>
          <p:nvPr/>
        </p:nvPicPr>
        <p:blipFill>
          <a:blip r:embed="rId2"/>
          <a:srcRect/>
          <a:stretch>
            <a:fillRect/>
          </a:stretch>
        </p:blipFill>
        <p:spPr bwMode="auto">
          <a:xfrm>
            <a:off x="281198" y="1581150"/>
            <a:ext cx="3452602" cy="3200400"/>
          </a:xfrm>
          <a:prstGeom prst="rect">
            <a:avLst/>
          </a:prstGeom>
          <a:noFill/>
          <a:ln>
            <a:solidFill>
              <a:schemeClr val="tx1"/>
            </a:solidFill>
          </a:ln>
        </p:spPr>
      </p:pic>
      <p:sp>
        <p:nvSpPr>
          <p:cNvPr id="5" name="Rectangle 2"/>
          <p:cNvSpPr txBox="1">
            <a:spLocks noChangeArrowheads="1"/>
          </p:cNvSpPr>
          <p:nvPr/>
        </p:nvSpPr>
        <p:spPr>
          <a:xfrm>
            <a:off x="381000" y="971550"/>
            <a:ext cx="3200400" cy="592137"/>
          </a:xfrm>
          <a:prstGeom prst="rect">
            <a:avLst/>
          </a:prstGeom>
        </p:spPr>
        <p:txBody>
          <a:bodyPr/>
          <a:lstStyle/>
          <a:p>
            <a:pPr lvl="0" algn="ctr">
              <a:spcBef>
                <a:spcPct val="0"/>
              </a:spcBef>
            </a:pPr>
            <a:r>
              <a:rPr lang="en-US" dirty="0" smtClean="0">
                <a:latin typeface="+mj-lt"/>
                <a:ea typeface="+mj-ea"/>
                <a:cs typeface="+mj-cs"/>
              </a:rPr>
              <a:t>Fig. 6-10: </a:t>
            </a:r>
            <a:r>
              <a:rPr lang="en-US" dirty="0" err="1" smtClean="0">
                <a:latin typeface="+mj-lt"/>
                <a:ea typeface="+mj-ea"/>
                <a:cs typeface="+mj-cs"/>
              </a:rPr>
              <a:t>Intertemporal</a:t>
            </a:r>
            <a:r>
              <a:rPr lang="en-US" dirty="0" smtClean="0">
                <a:latin typeface="+mj-lt"/>
                <a:ea typeface="+mj-ea"/>
                <a:cs typeface="+mj-cs"/>
              </a:rPr>
              <a:t> Production Possibility Frontier</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886200" y="1102876"/>
            <a:ext cx="5105400" cy="3754874"/>
          </a:xfrm>
          <a:prstGeom prst="rect">
            <a:avLst/>
          </a:prstGeom>
          <a:noFill/>
        </p:spPr>
        <p:txBody>
          <a:bodyPr wrap="square" rtlCol="0">
            <a:spAutoFit/>
          </a:bodyPr>
          <a:lstStyle/>
          <a:p>
            <a:pPr algn="ctr"/>
            <a:r>
              <a:rPr lang="en-US" sz="2800" b="1" dirty="0" smtClean="0">
                <a:cs typeface="Times New Roman"/>
              </a:rPr>
              <a:t>The standard trade model can be modified to analyze international borrowing and lending.</a:t>
            </a:r>
          </a:p>
          <a:p>
            <a:pPr algn="ctr"/>
            <a:endParaRPr lang="en-US" sz="1400" b="1" dirty="0" smtClean="0">
              <a:cs typeface="Times New Roman"/>
            </a:endParaRPr>
          </a:p>
          <a:p>
            <a:pPr algn="ctr"/>
            <a:r>
              <a:rPr lang="en-US" sz="2800" b="1" dirty="0" smtClean="0">
                <a:cs typeface="Times New Roman"/>
              </a:rPr>
              <a:t>Two goods are current and future consumption</a:t>
            </a:r>
          </a:p>
          <a:p>
            <a:pPr algn="ctr"/>
            <a:r>
              <a:rPr lang="en-US" sz="2800" b="1" dirty="0" smtClean="0">
                <a:cs typeface="Times New Roman"/>
              </a:rPr>
              <a:t>(the same good at different times, rather than different goods at the same time).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581150"/>
            <a:ext cx="5105400" cy="2893100"/>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intertemporal</a:t>
            </a:r>
            <a:r>
              <a:rPr lang="en-US" sz="2800" b="1" i="1" dirty="0" smtClean="0">
                <a:effectLst>
                  <a:outerShdw blurRad="38100" dist="38100" dir="2700000" algn="tl">
                    <a:srgbClr val="000000">
                      <a:alpha val="43137"/>
                    </a:srgbClr>
                  </a:outerShdw>
                </a:effectLst>
              </a:rPr>
              <a:t> production possibility frontier </a:t>
            </a:r>
            <a:r>
              <a:rPr lang="en-US" sz="2800" b="1" dirty="0" smtClean="0"/>
              <a:t>–</a:t>
            </a:r>
          </a:p>
          <a:p>
            <a:pPr algn="ctr"/>
            <a:r>
              <a:rPr lang="en-US" sz="2800" b="1" dirty="0" smtClean="0">
                <a:cs typeface="Times New Roman"/>
              </a:rPr>
              <a:t>maximum possible mixes of current output &amp; future output</a:t>
            </a:r>
          </a:p>
          <a:p>
            <a:pPr algn="ctr"/>
            <a:endParaRPr lang="en-US" sz="1400" b="1" dirty="0" smtClean="0">
              <a:cs typeface="Times New Roman"/>
            </a:endParaRPr>
          </a:p>
          <a:p>
            <a:pPr algn="ctr"/>
            <a:r>
              <a:rPr lang="en-US" sz="2800" b="1" dirty="0" smtClean="0">
                <a:cs typeface="Times New Roman"/>
              </a:rPr>
              <a:t>Countries usually have different opportunities to invest.</a:t>
            </a:r>
          </a:p>
        </p:txBody>
      </p:sp>
      <p:pic>
        <p:nvPicPr>
          <p:cNvPr id="3" name="Picture 7" descr="fig06_10"/>
          <p:cNvPicPr>
            <a:picLocks noChangeAspect="1" noChangeArrowheads="1"/>
          </p:cNvPicPr>
          <p:nvPr/>
        </p:nvPicPr>
        <p:blipFill>
          <a:blip r:embed="rId2"/>
          <a:srcRect/>
          <a:stretch>
            <a:fillRect/>
          </a:stretch>
        </p:blipFill>
        <p:spPr bwMode="auto">
          <a:xfrm>
            <a:off x="281198" y="1581150"/>
            <a:ext cx="3452602" cy="3200400"/>
          </a:xfrm>
          <a:prstGeom prst="rect">
            <a:avLst/>
          </a:prstGeom>
          <a:noFill/>
          <a:ln>
            <a:solidFill>
              <a:schemeClr val="tx1"/>
            </a:solidFill>
          </a:ln>
        </p:spPr>
      </p:pic>
      <p:sp>
        <p:nvSpPr>
          <p:cNvPr id="4" name="Rectangle 2"/>
          <p:cNvSpPr txBox="1">
            <a:spLocks noChangeArrowheads="1"/>
          </p:cNvSpPr>
          <p:nvPr/>
        </p:nvSpPr>
        <p:spPr>
          <a:xfrm>
            <a:off x="381000" y="971550"/>
            <a:ext cx="3200400" cy="592137"/>
          </a:xfrm>
          <a:prstGeom prst="rect">
            <a:avLst/>
          </a:prstGeom>
        </p:spPr>
        <p:txBody>
          <a:bodyPr/>
          <a:lstStyle/>
          <a:p>
            <a:pPr lvl="0" algn="ctr">
              <a:spcBef>
                <a:spcPct val="0"/>
              </a:spcBef>
            </a:pPr>
            <a:r>
              <a:rPr lang="en-US" dirty="0" smtClean="0">
                <a:latin typeface="+mj-lt"/>
                <a:ea typeface="+mj-ea"/>
                <a:cs typeface="+mj-cs"/>
              </a:rPr>
              <a:t>Fig. 6-10: </a:t>
            </a:r>
            <a:r>
              <a:rPr lang="en-US" dirty="0" err="1" smtClean="0">
                <a:latin typeface="+mj-lt"/>
                <a:ea typeface="+mj-ea"/>
                <a:cs typeface="+mj-cs"/>
              </a:rPr>
              <a:t>Intertemporal</a:t>
            </a:r>
            <a:r>
              <a:rPr lang="en-US" dirty="0" smtClean="0">
                <a:latin typeface="+mj-lt"/>
                <a:ea typeface="+mj-ea"/>
                <a:cs typeface="+mj-cs"/>
              </a:rPr>
              <a:t> Production Possibility Frontier</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29541" y="133350"/>
            <a:ext cx="808105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borrow &amp; lend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1772781"/>
            <a:ext cx="5257800" cy="2246769"/>
          </a:xfrm>
          <a:prstGeom prst="rect">
            <a:avLst/>
          </a:prstGeom>
          <a:noFill/>
        </p:spPr>
        <p:txBody>
          <a:bodyPr wrap="square" rtlCol="0">
            <a:spAutoFit/>
          </a:bodyPr>
          <a:lstStyle/>
          <a:p>
            <a:pPr algn="ctr"/>
            <a:r>
              <a:rPr lang="en-US" sz="2800" b="1" dirty="0" smtClean="0">
                <a:cs typeface="Times New Roman"/>
              </a:rPr>
              <a:t>Assume home has a PPF biased to current consumption &amp; foreign has a PPF biased to future consumption (foreign has better investment opportunities).</a:t>
            </a:r>
          </a:p>
        </p:txBody>
      </p:sp>
      <p:pic>
        <p:nvPicPr>
          <p:cNvPr id="3" name="Picture 7" descr="fig06_10"/>
          <p:cNvPicPr>
            <a:picLocks noChangeAspect="1" noChangeArrowheads="1"/>
          </p:cNvPicPr>
          <p:nvPr/>
        </p:nvPicPr>
        <p:blipFill>
          <a:blip r:embed="rId2"/>
          <a:srcRect/>
          <a:stretch>
            <a:fillRect/>
          </a:stretch>
        </p:blipFill>
        <p:spPr bwMode="auto">
          <a:xfrm>
            <a:off x="281198" y="1581150"/>
            <a:ext cx="3452602" cy="3200400"/>
          </a:xfrm>
          <a:prstGeom prst="rect">
            <a:avLst/>
          </a:prstGeom>
          <a:noFill/>
          <a:ln>
            <a:solidFill>
              <a:schemeClr val="tx1"/>
            </a:solidFill>
          </a:ln>
        </p:spPr>
      </p:pic>
      <p:sp>
        <p:nvSpPr>
          <p:cNvPr id="4" name="Rectangle 2"/>
          <p:cNvSpPr txBox="1">
            <a:spLocks noChangeArrowheads="1"/>
          </p:cNvSpPr>
          <p:nvPr/>
        </p:nvSpPr>
        <p:spPr>
          <a:xfrm>
            <a:off x="381000" y="971550"/>
            <a:ext cx="3200400" cy="592137"/>
          </a:xfrm>
          <a:prstGeom prst="rect">
            <a:avLst/>
          </a:prstGeom>
        </p:spPr>
        <p:txBody>
          <a:bodyPr/>
          <a:lstStyle/>
          <a:p>
            <a:pPr lvl="0" algn="ctr">
              <a:spcBef>
                <a:spcPct val="0"/>
              </a:spcBef>
            </a:pPr>
            <a:r>
              <a:rPr lang="en-US" dirty="0" smtClean="0">
                <a:latin typeface="+mj-lt"/>
                <a:ea typeface="+mj-ea"/>
                <a:cs typeface="+mj-cs"/>
              </a:rPr>
              <a:t>Fig. 6-10: </a:t>
            </a:r>
            <a:r>
              <a:rPr lang="en-US" dirty="0" err="1" smtClean="0">
                <a:latin typeface="+mj-lt"/>
                <a:ea typeface="+mj-ea"/>
                <a:cs typeface="+mj-cs"/>
              </a:rPr>
              <a:t>Intertemporal</a:t>
            </a:r>
            <a:r>
              <a:rPr lang="en-US" dirty="0" smtClean="0">
                <a:latin typeface="+mj-lt"/>
                <a:ea typeface="+mj-ea"/>
                <a:cs typeface="+mj-cs"/>
              </a:rPr>
              <a:t> Production Possibility Frontier</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29541" y="133350"/>
            <a:ext cx="808105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borrow &amp; lend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1318320"/>
            <a:ext cx="5334000" cy="3539430"/>
          </a:xfrm>
          <a:prstGeom prst="rect">
            <a:avLst/>
          </a:prstGeom>
          <a:noFill/>
        </p:spPr>
        <p:txBody>
          <a:bodyPr wrap="square" rtlCol="0">
            <a:spAutoFit/>
          </a:bodyPr>
          <a:lstStyle/>
          <a:p>
            <a:pPr algn="ctr"/>
            <a:r>
              <a:rPr lang="en-US" sz="2800" b="1" dirty="0" smtClean="0">
                <a:cs typeface="Times New Roman"/>
              </a:rPr>
              <a:t>The price of time is</a:t>
            </a:r>
          </a:p>
          <a:p>
            <a:pPr algn="ctr"/>
            <a:r>
              <a:rPr lang="en-US" sz="2800" b="1" dirty="0" smtClean="0">
                <a:cs typeface="Times New Roman"/>
              </a:rPr>
              <a:t>the real interest rate r.</a:t>
            </a:r>
          </a:p>
          <a:p>
            <a:pPr algn="ctr"/>
            <a:endParaRPr lang="en-US" sz="1400" b="1" dirty="0" smtClean="0">
              <a:cs typeface="Times New Roman"/>
            </a:endParaRPr>
          </a:p>
          <a:p>
            <a:pPr algn="ctr"/>
            <a:r>
              <a:rPr lang="en-US" sz="2800" b="1" dirty="0" smtClean="0">
                <a:cs typeface="Times New Roman"/>
              </a:rPr>
              <a:t>1 unit of current consumption is worth 1 + r of future consumption</a:t>
            </a:r>
          </a:p>
          <a:p>
            <a:pPr algn="ctr"/>
            <a:r>
              <a:rPr lang="en-US" sz="2800" b="1" dirty="0" smtClean="0">
                <a:cs typeface="Times New Roman"/>
              </a:rPr>
              <a:t>(must repay principal + interest). </a:t>
            </a:r>
          </a:p>
          <a:p>
            <a:pPr algn="ctr"/>
            <a:endParaRPr lang="en-US" sz="1400" b="1" dirty="0" smtClean="0">
              <a:cs typeface="Times New Roman"/>
            </a:endParaRPr>
          </a:p>
          <a:p>
            <a:pPr algn="ctr"/>
            <a:r>
              <a:rPr lang="en-US" sz="2800" b="1" dirty="0" smtClean="0">
                <a:cs typeface="Times New Roman"/>
              </a:rPr>
              <a:t>1 unit of future consumption is worth 1/(1 + r) units of current.</a:t>
            </a:r>
          </a:p>
        </p:txBody>
      </p:sp>
      <p:pic>
        <p:nvPicPr>
          <p:cNvPr id="3" name="Picture 7" descr="fig06_10"/>
          <p:cNvPicPr>
            <a:picLocks noChangeAspect="1" noChangeArrowheads="1"/>
          </p:cNvPicPr>
          <p:nvPr/>
        </p:nvPicPr>
        <p:blipFill>
          <a:blip r:embed="rId2"/>
          <a:srcRect/>
          <a:stretch>
            <a:fillRect/>
          </a:stretch>
        </p:blipFill>
        <p:spPr bwMode="auto">
          <a:xfrm>
            <a:off x="281198" y="1581150"/>
            <a:ext cx="3452602" cy="3200400"/>
          </a:xfrm>
          <a:prstGeom prst="rect">
            <a:avLst/>
          </a:prstGeom>
          <a:noFill/>
          <a:ln>
            <a:solidFill>
              <a:schemeClr val="tx1"/>
            </a:solidFill>
          </a:ln>
        </p:spPr>
      </p:pic>
      <p:sp>
        <p:nvSpPr>
          <p:cNvPr id="4" name="Rectangle 2"/>
          <p:cNvSpPr txBox="1">
            <a:spLocks noChangeArrowheads="1"/>
          </p:cNvSpPr>
          <p:nvPr/>
        </p:nvSpPr>
        <p:spPr>
          <a:xfrm>
            <a:off x="381000" y="971550"/>
            <a:ext cx="3200400" cy="592137"/>
          </a:xfrm>
          <a:prstGeom prst="rect">
            <a:avLst/>
          </a:prstGeom>
        </p:spPr>
        <p:txBody>
          <a:bodyPr/>
          <a:lstStyle/>
          <a:p>
            <a:pPr lvl="0" algn="ctr">
              <a:spcBef>
                <a:spcPct val="0"/>
              </a:spcBef>
            </a:pPr>
            <a:r>
              <a:rPr lang="en-US" dirty="0" smtClean="0">
                <a:latin typeface="+mj-lt"/>
                <a:ea typeface="+mj-ea"/>
                <a:cs typeface="+mj-cs"/>
              </a:rPr>
              <a:t>Fig. 6-10: </a:t>
            </a:r>
            <a:r>
              <a:rPr lang="en-US" dirty="0" err="1" smtClean="0">
                <a:latin typeface="+mj-lt"/>
                <a:ea typeface="+mj-ea"/>
                <a:cs typeface="+mj-cs"/>
              </a:rPr>
              <a:t>Intertemporal</a:t>
            </a:r>
            <a:r>
              <a:rPr lang="en-US" dirty="0" smtClean="0">
                <a:latin typeface="+mj-lt"/>
                <a:ea typeface="+mj-ea"/>
                <a:cs typeface="+mj-cs"/>
              </a:rPr>
              <a:t> Production Possibility Frontier</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29541" y="133350"/>
            <a:ext cx="808105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borrow &amp; lend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242120"/>
            <a:ext cx="5029200" cy="3539430"/>
          </a:xfrm>
          <a:prstGeom prst="rect">
            <a:avLst/>
          </a:prstGeom>
          <a:noFill/>
        </p:spPr>
        <p:txBody>
          <a:bodyPr wrap="square" rtlCol="0">
            <a:spAutoFit/>
          </a:bodyPr>
          <a:lstStyle/>
          <a:p>
            <a:pPr algn="ctr"/>
            <a:r>
              <a:rPr lang="en-US" sz="2800" b="1" dirty="0" smtClean="0">
                <a:cs typeface="Times New Roman"/>
              </a:rPr>
              <a:t>Home exports current consumption and imports</a:t>
            </a:r>
          </a:p>
          <a:p>
            <a:pPr algn="ctr"/>
            <a:r>
              <a:rPr lang="en-US" sz="2800" b="1" dirty="0" smtClean="0">
                <a:cs typeface="Times New Roman"/>
              </a:rPr>
              <a:t>future consumption.</a:t>
            </a:r>
          </a:p>
          <a:p>
            <a:pPr algn="ctr"/>
            <a:endParaRPr lang="en-US" sz="1400" b="1" dirty="0" smtClean="0">
              <a:cs typeface="Times New Roman"/>
            </a:endParaRPr>
          </a:p>
          <a:p>
            <a:pPr algn="ctr"/>
            <a:r>
              <a:rPr lang="en-US" sz="2800" b="1" dirty="0" smtClean="0">
                <a:cs typeface="Times New Roman"/>
              </a:rPr>
              <a:t>Home lends by consuming less than it produces now.</a:t>
            </a:r>
          </a:p>
          <a:p>
            <a:pPr algn="ctr"/>
            <a:endParaRPr lang="en-US" sz="1400" b="1" dirty="0" smtClean="0">
              <a:cs typeface="Times New Roman"/>
            </a:endParaRPr>
          </a:p>
          <a:p>
            <a:pPr algn="ctr"/>
            <a:r>
              <a:rPr lang="en-US" sz="2800" b="1" dirty="0" smtClean="0">
                <a:cs typeface="Times New Roman"/>
              </a:rPr>
              <a:t>Foreign repays by consuming less than it produces later.</a:t>
            </a:r>
          </a:p>
        </p:txBody>
      </p:sp>
      <p:sp>
        <p:nvSpPr>
          <p:cNvPr id="3" name="TextBox 2"/>
          <p:cNvSpPr txBox="1"/>
          <p:nvPr/>
        </p:nvSpPr>
        <p:spPr>
          <a:xfrm>
            <a:off x="529541" y="133350"/>
            <a:ext cx="808105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borrow &amp; lend</a:t>
            </a:r>
          </a:p>
        </p:txBody>
      </p:sp>
      <p:pic>
        <p:nvPicPr>
          <p:cNvPr id="4" name="Picture 7" descr="fig06_10"/>
          <p:cNvPicPr>
            <a:picLocks noChangeAspect="1" noChangeArrowheads="1"/>
          </p:cNvPicPr>
          <p:nvPr/>
        </p:nvPicPr>
        <p:blipFill>
          <a:blip r:embed="rId2"/>
          <a:srcRect/>
          <a:stretch>
            <a:fillRect/>
          </a:stretch>
        </p:blipFill>
        <p:spPr bwMode="auto">
          <a:xfrm>
            <a:off x="281198" y="1581150"/>
            <a:ext cx="3452602" cy="3200400"/>
          </a:xfrm>
          <a:prstGeom prst="rect">
            <a:avLst/>
          </a:prstGeom>
          <a:noFill/>
          <a:ln>
            <a:solidFill>
              <a:schemeClr val="tx1"/>
            </a:solidFill>
          </a:ln>
        </p:spPr>
      </p:pic>
      <p:sp>
        <p:nvSpPr>
          <p:cNvPr id="5" name="Rectangle 2"/>
          <p:cNvSpPr txBox="1">
            <a:spLocks noChangeArrowheads="1"/>
          </p:cNvSpPr>
          <p:nvPr/>
        </p:nvSpPr>
        <p:spPr>
          <a:xfrm>
            <a:off x="381000" y="971550"/>
            <a:ext cx="3200400" cy="592137"/>
          </a:xfrm>
          <a:prstGeom prst="rect">
            <a:avLst/>
          </a:prstGeom>
        </p:spPr>
        <p:txBody>
          <a:bodyPr/>
          <a:lstStyle/>
          <a:p>
            <a:pPr lvl="0" algn="ctr">
              <a:spcBef>
                <a:spcPct val="0"/>
              </a:spcBef>
            </a:pPr>
            <a:r>
              <a:rPr lang="en-US" dirty="0" smtClean="0">
                <a:latin typeface="+mj-lt"/>
                <a:ea typeface="+mj-ea"/>
                <a:cs typeface="+mj-cs"/>
              </a:rPr>
              <a:t>Fig. 6-10: </a:t>
            </a:r>
            <a:r>
              <a:rPr lang="en-US" dirty="0" err="1" smtClean="0">
                <a:latin typeface="+mj-lt"/>
                <a:ea typeface="+mj-ea"/>
                <a:cs typeface="+mj-cs"/>
              </a:rPr>
              <a:t>Intertemporal</a:t>
            </a:r>
            <a:r>
              <a:rPr lang="en-US" dirty="0" smtClean="0">
                <a:latin typeface="+mj-lt"/>
                <a:ea typeface="+mj-ea"/>
                <a:cs typeface="+mj-cs"/>
              </a:rPr>
              <a:t> Production Possibility Frontier</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6_11"/>
          <p:cNvPicPr>
            <a:picLocks noChangeAspect="1" noChangeArrowheads="1"/>
          </p:cNvPicPr>
          <p:nvPr/>
        </p:nvPicPr>
        <p:blipFill>
          <a:blip r:embed="rId2"/>
          <a:srcRect/>
          <a:stretch>
            <a:fillRect/>
          </a:stretch>
        </p:blipFill>
        <p:spPr bwMode="auto">
          <a:xfrm>
            <a:off x="254379" y="1581150"/>
            <a:ext cx="3631821" cy="3200400"/>
          </a:xfrm>
          <a:prstGeom prst="rect">
            <a:avLst/>
          </a:prstGeom>
          <a:noFill/>
          <a:ln>
            <a:solidFill>
              <a:schemeClr val="tx1"/>
            </a:solidFill>
          </a:ln>
        </p:spPr>
      </p:pic>
      <p:sp>
        <p:nvSpPr>
          <p:cNvPr id="4" name="Rectangle 2"/>
          <p:cNvSpPr txBox="1">
            <a:spLocks noChangeArrowheads="1"/>
          </p:cNvSpPr>
          <p:nvPr/>
        </p:nvSpPr>
        <p:spPr>
          <a:xfrm>
            <a:off x="304800" y="971550"/>
            <a:ext cx="3505200" cy="592137"/>
          </a:xfrm>
          <a:prstGeom prst="rect">
            <a:avLst/>
          </a:prstGeom>
        </p:spPr>
        <p:txBody>
          <a:bodyPr/>
          <a:lstStyle/>
          <a:p>
            <a:pPr lvl="0" algn="ctr">
              <a:spcBef>
                <a:spcPct val="0"/>
              </a:spcBef>
            </a:pPr>
            <a:r>
              <a:rPr lang="en-US" dirty="0" smtClean="0">
                <a:latin typeface="+mj-lt"/>
                <a:ea typeface="+mj-ea"/>
                <a:cs typeface="+mj-cs"/>
              </a:rPr>
              <a:t>Fig. 6-11: Equilibrium Interest Rate with Borrowing and Lending</a:t>
            </a:r>
          </a:p>
        </p:txBody>
      </p:sp>
      <p:sp>
        <p:nvSpPr>
          <p:cNvPr id="5" name="TextBox 4"/>
          <p:cNvSpPr txBox="1"/>
          <p:nvPr/>
        </p:nvSpPr>
        <p:spPr>
          <a:xfrm>
            <a:off x="529541" y="133350"/>
            <a:ext cx="808105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borrow &amp; lend</a:t>
            </a:r>
          </a:p>
        </p:txBody>
      </p:sp>
      <p:sp>
        <p:nvSpPr>
          <p:cNvPr id="6" name="TextBox 5"/>
          <p:cNvSpPr txBox="1"/>
          <p:nvPr/>
        </p:nvSpPr>
        <p:spPr>
          <a:xfrm>
            <a:off x="3886200" y="2114550"/>
            <a:ext cx="5029200" cy="1815882"/>
          </a:xfrm>
          <a:prstGeom prst="rect">
            <a:avLst/>
          </a:prstGeom>
          <a:noFill/>
        </p:spPr>
        <p:txBody>
          <a:bodyPr wrap="square" rtlCol="0">
            <a:spAutoFit/>
          </a:bodyPr>
          <a:lstStyle/>
          <a:p>
            <a:pPr algn="ctr"/>
            <a:r>
              <a:rPr lang="en-US" sz="2800" b="1" dirty="0" smtClean="0">
                <a:cs typeface="Times New Roman"/>
              </a:rPr>
              <a:t>The relative price of future consumption [1/(1 + r)]</a:t>
            </a:r>
          </a:p>
          <a:p>
            <a:pPr algn="ctr"/>
            <a:r>
              <a:rPr lang="en-US" sz="2800" b="1" dirty="0" smtClean="0">
                <a:cs typeface="Times New Roman"/>
              </a:rPr>
              <a:t>is determined by the</a:t>
            </a:r>
          </a:p>
          <a:p>
            <a:pPr algn="ctr"/>
            <a:r>
              <a:rPr lang="en-US" sz="2800" b="1" dirty="0" smtClean="0">
                <a:cs typeface="Times New Roman"/>
              </a:rPr>
              <a:t>intersection of RS</a:t>
            </a:r>
            <a:r>
              <a:rPr lang="en-US" sz="2800" b="1" baseline="30000" dirty="0" smtClean="0">
                <a:cs typeface="Times New Roman"/>
              </a:rPr>
              <a:t>W</a:t>
            </a:r>
            <a:r>
              <a:rPr lang="en-US" sz="2800" b="1" dirty="0" smtClean="0">
                <a:cs typeface="Times New Roman"/>
              </a:rPr>
              <a:t> &amp; RD</a:t>
            </a:r>
            <a:r>
              <a:rPr lang="en-US" sz="2800" b="1" baseline="30000" dirty="0" smtClean="0">
                <a:cs typeface="Times New Roman"/>
              </a:rPr>
              <a:t>W</a:t>
            </a:r>
            <a:r>
              <a:rPr lang="en-US" sz="2800" b="1" dirty="0" smtClean="0">
                <a:cs typeface="Times New Roman"/>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6A_02"/>
          <p:cNvPicPr>
            <a:picLocks noChangeAspect="1" noChangeArrowheads="1"/>
          </p:cNvPicPr>
          <p:nvPr/>
        </p:nvPicPr>
        <p:blipFill>
          <a:blip r:embed="rId2"/>
          <a:srcRect/>
          <a:stretch>
            <a:fillRect/>
          </a:stretch>
        </p:blipFill>
        <p:spPr bwMode="auto">
          <a:xfrm>
            <a:off x="762000" y="1660525"/>
            <a:ext cx="3270163" cy="3200400"/>
          </a:xfrm>
          <a:prstGeom prst="rect">
            <a:avLst/>
          </a:prstGeom>
          <a:noFill/>
          <a:ln>
            <a:solidFill>
              <a:schemeClr val="tx1"/>
            </a:solidFill>
          </a:ln>
        </p:spPr>
      </p:pic>
      <p:pic>
        <p:nvPicPr>
          <p:cNvPr id="3" name="Picture 5" descr="fig06A_03"/>
          <p:cNvPicPr>
            <a:picLocks noChangeAspect="1" noChangeArrowheads="1"/>
          </p:cNvPicPr>
          <p:nvPr/>
        </p:nvPicPr>
        <p:blipFill>
          <a:blip r:embed="rId3"/>
          <a:srcRect/>
          <a:stretch>
            <a:fillRect/>
          </a:stretch>
        </p:blipFill>
        <p:spPr bwMode="auto">
          <a:xfrm>
            <a:off x="5057165" y="1657350"/>
            <a:ext cx="3020035" cy="3200400"/>
          </a:xfrm>
          <a:prstGeom prst="rect">
            <a:avLst/>
          </a:prstGeom>
          <a:noFill/>
          <a:ln>
            <a:solidFill>
              <a:schemeClr val="tx1"/>
            </a:solidFill>
          </a:ln>
        </p:spPr>
      </p:pic>
      <p:sp>
        <p:nvSpPr>
          <p:cNvPr id="4" name="Rectangle 2"/>
          <p:cNvSpPr txBox="1">
            <a:spLocks noChangeArrowheads="1"/>
          </p:cNvSpPr>
          <p:nvPr/>
        </p:nvSpPr>
        <p:spPr>
          <a:xfrm>
            <a:off x="457200" y="1065213"/>
            <a:ext cx="3810000" cy="592137"/>
          </a:xfrm>
          <a:prstGeom prst="rect">
            <a:avLst/>
          </a:prstGeom>
        </p:spPr>
        <p:txBody>
          <a:bodyPr/>
          <a:lstStyle/>
          <a:p>
            <a:pPr lvl="0" algn="ctr">
              <a:spcBef>
                <a:spcPct val="0"/>
              </a:spcBef>
            </a:pPr>
            <a:r>
              <a:rPr lang="en-US" dirty="0" smtClean="0">
                <a:latin typeface="+mj-lt"/>
                <a:ea typeface="+mj-ea"/>
                <a:cs typeface="+mj-cs"/>
              </a:rPr>
              <a:t>Fig. 6A-2: Determining Home’s </a:t>
            </a:r>
            <a:r>
              <a:rPr lang="en-US" dirty="0" err="1" smtClean="0">
                <a:latin typeface="+mj-lt"/>
                <a:ea typeface="+mj-ea"/>
                <a:cs typeface="+mj-cs"/>
              </a:rPr>
              <a:t>Intertemporal</a:t>
            </a:r>
            <a:r>
              <a:rPr lang="en-US" dirty="0" smtClean="0">
                <a:latin typeface="+mj-lt"/>
                <a:ea typeface="+mj-ea"/>
                <a:cs typeface="+mj-cs"/>
              </a:rPr>
              <a:t> Consumption Pattern</a:t>
            </a:r>
          </a:p>
        </p:txBody>
      </p:sp>
      <p:sp>
        <p:nvSpPr>
          <p:cNvPr id="5" name="Rectangle 2"/>
          <p:cNvSpPr txBox="1">
            <a:spLocks noChangeArrowheads="1"/>
          </p:cNvSpPr>
          <p:nvPr/>
        </p:nvSpPr>
        <p:spPr>
          <a:xfrm>
            <a:off x="4191000" y="1047750"/>
            <a:ext cx="4648200" cy="592137"/>
          </a:xfrm>
          <a:prstGeom prst="rect">
            <a:avLst/>
          </a:prstGeom>
        </p:spPr>
        <p:txBody>
          <a:bodyPr/>
          <a:lstStyle/>
          <a:p>
            <a:pPr lvl="0" algn="ctr">
              <a:spcBef>
                <a:spcPct val="0"/>
              </a:spcBef>
            </a:pPr>
            <a:r>
              <a:rPr lang="en-US" dirty="0" smtClean="0">
                <a:latin typeface="+mj-lt"/>
                <a:ea typeface="+mj-ea"/>
                <a:cs typeface="+mj-cs"/>
              </a:rPr>
              <a:t>Fig. 6A-3: Determining </a:t>
            </a:r>
            <a:r>
              <a:rPr lang="en-US" dirty="0" err="1" smtClean="0">
                <a:latin typeface="+mj-lt"/>
                <a:ea typeface="+mj-ea"/>
                <a:cs typeface="+mj-cs"/>
              </a:rPr>
              <a:t>Foreign’s</a:t>
            </a:r>
            <a:r>
              <a:rPr lang="en-US" dirty="0" smtClean="0">
                <a:latin typeface="+mj-lt"/>
                <a:ea typeface="+mj-ea"/>
                <a:cs typeface="+mj-cs"/>
              </a:rPr>
              <a:t> </a:t>
            </a:r>
            <a:r>
              <a:rPr lang="en-US" dirty="0" err="1" smtClean="0">
                <a:latin typeface="+mj-lt"/>
                <a:ea typeface="+mj-ea"/>
                <a:cs typeface="+mj-cs"/>
              </a:rPr>
              <a:t>Intertemporal</a:t>
            </a:r>
            <a:r>
              <a:rPr lang="en-US" dirty="0" smtClean="0">
                <a:latin typeface="+mj-lt"/>
                <a:ea typeface="+mj-ea"/>
                <a:cs typeface="+mj-cs"/>
              </a:rPr>
              <a:t> Production and Consumption Patterns</a:t>
            </a:r>
          </a:p>
        </p:txBody>
      </p:sp>
      <p:sp>
        <p:nvSpPr>
          <p:cNvPr id="6" name="TextBox 5"/>
          <p:cNvSpPr txBox="1"/>
          <p:nvPr/>
        </p:nvSpPr>
        <p:spPr>
          <a:xfrm>
            <a:off x="529541" y="133350"/>
            <a:ext cx="808105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borrow &amp; lend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syphus.png"/>
          <p:cNvPicPr>
            <a:picLocks noChangeAspect="1"/>
          </p:cNvPicPr>
          <p:nvPr/>
        </p:nvPicPr>
        <p:blipFill>
          <a:blip r:embed="rId2"/>
          <a:stretch>
            <a:fillRect/>
          </a:stretch>
        </p:blipFill>
        <p:spPr>
          <a:xfrm>
            <a:off x="678216" y="1352550"/>
            <a:ext cx="3207984" cy="3200400"/>
          </a:xfrm>
          <a:prstGeom prst="rect">
            <a:avLst/>
          </a:prstGeom>
          <a:ln>
            <a:solidFill>
              <a:schemeClr val="tx1"/>
            </a:solidFill>
          </a:ln>
        </p:spPr>
      </p:pic>
      <p:sp>
        <p:nvSpPr>
          <p:cNvPr id="4" name="TextBox 3"/>
          <p:cNvSpPr txBox="1"/>
          <p:nvPr/>
        </p:nvSpPr>
        <p:spPr>
          <a:xfrm>
            <a:off x="4419600" y="1581150"/>
            <a:ext cx="4267200" cy="2677656"/>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immiserizing</a:t>
            </a:r>
            <a:r>
              <a:rPr lang="en-US" sz="2800" b="1" i="1" dirty="0" smtClean="0">
                <a:effectLst>
                  <a:outerShdw blurRad="38100" dist="38100" dir="2700000" algn="tl">
                    <a:srgbClr val="000000">
                      <a:alpha val="43137"/>
                    </a:srgbClr>
                  </a:outerShdw>
                </a:effectLst>
              </a:rPr>
              <a:t> growth </a:t>
            </a:r>
            <a:r>
              <a:rPr lang="en-US" sz="2800" b="1" dirty="0" smtClean="0"/>
              <a:t>–</a:t>
            </a:r>
          </a:p>
          <a:p>
            <a:pPr algn="ctr"/>
            <a:r>
              <a:rPr lang="en-US" sz="2800" b="1" dirty="0" smtClean="0">
                <a:cs typeface="Times New Roman"/>
              </a:rPr>
              <a:t>export biased growth worsens terms of trade so much that country would be better off if it hadn’t grown at all</a:t>
            </a:r>
          </a:p>
        </p:txBody>
      </p:sp>
      <p:sp>
        <p:nvSpPr>
          <p:cNvPr id="5" name="TextBox 4"/>
          <p:cNvSpPr txBox="1"/>
          <p:nvPr/>
        </p:nvSpPr>
        <p:spPr>
          <a:xfrm>
            <a:off x="28931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633537"/>
            <a:ext cx="4724400" cy="2462213"/>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import tariff </a:t>
            </a:r>
            <a:r>
              <a:rPr lang="en-US" sz="2800" b="1" dirty="0" smtClean="0"/>
              <a:t>–</a:t>
            </a:r>
          </a:p>
          <a:p>
            <a:pPr algn="ctr"/>
            <a:r>
              <a:rPr lang="en-US" sz="2800" b="1" dirty="0" smtClean="0">
                <a:cs typeface="Times New Roman"/>
              </a:rPr>
              <a:t>tax levied on imports</a:t>
            </a:r>
          </a:p>
          <a:p>
            <a:pPr algn="ctr"/>
            <a:endParaRPr lang="en-US" sz="1400" b="1" dirty="0" smtClean="0">
              <a:cs typeface="Times New Roman"/>
            </a:endParaRPr>
          </a:p>
          <a:p>
            <a:pPr algn="ctr"/>
            <a:r>
              <a:rPr lang="en-US" sz="2800" b="1" i="1" dirty="0" smtClean="0">
                <a:effectLst>
                  <a:outerShdw blurRad="38100" dist="38100" dir="2700000" algn="tl">
                    <a:srgbClr val="000000">
                      <a:alpha val="43137"/>
                    </a:srgbClr>
                  </a:outerShdw>
                </a:effectLst>
              </a:rPr>
              <a:t>export subsidy </a:t>
            </a:r>
            <a:r>
              <a:rPr lang="en-US" sz="2800" b="1" dirty="0" smtClean="0"/>
              <a:t>–</a:t>
            </a:r>
          </a:p>
          <a:p>
            <a:pPr algn="ctr"/>
            <a:r>
              <a:rPr lang="en-US" sz="2800" b="1" dirty="0" smtClean="0">
                <a:cs typeface="Times New Roman"/>
              </a:rPr>
              <a:t>payments given to domestic producers that export</a:t>
            </a:r>
          </a:p>
        </p:txBody>
      </p:sp>
      <p:pic>
        <p:nvPicPr>
          <p:cNvPr id="4" name="Picture 3" descr="government.jpg"/>
          <p:cNvPicPr>
            <a:picLocks noChangeAspect="1"/>
          </p:cNvPicPr>
          <p:nvPr/>
        </p:nvPicPr>
        <p:blipFill>
          <a:blip r:embed="rId2"/>
          <a:stretch>
            <a:fillRect/>
          </a:stretch>
        </p:blipFill>
        <p:spPr>
          <a:xfrm>
            <a:off x="304800" y="1504950"/>
            <a:ext cx="3551068" cy="2743200"/>
          </a:xfrm>
          <a:prstGeom prst="rect">
            <a:avLst/>
          </a:prstGeom>
          <a:ln>
            <a:solidFill>
              <a:schemeClr val="tx1"/>
            </a:solidFill>
          </a:ln>
        </p:spPr>
      </p:pic>
      <p:sp>
        <p:nvSpPr>
          <p:cNvPr id="5" name="TextBox 4"/>
          <p:cNvSpPr txBox="1"/>
          <p:nvPr/>
        </p:nvSpPr>
        <p:spPr>
          <a:xfrm>
            <a:off x="28931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2114550"/>
            <a:ext cx="5105400" cy="1815882"/>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intertemporal</a:t>
            </a:r>
            <a:r>
              <a:rPr lang="en-US" sz="2800" b="1" i="1" dirty="0" smtClean="0">
                <a:effectLst>
                  <a:outerShdw blurRad="38100" dist="38100" dir="2700000" algn="tl">
                    <a:srgbClr val="000000">
                      <a:alpha val="43137"/>
                    </a:srgbClr>
                  </a:outerShdw>
                </a:effectLst>
              </a:rPr>
              <a:t> production possibility frontier </a:t>
            </a:r>
            <a:r>
              <a:rPr lang="en-US" sz="2800" b="1" dirty="0" smtClean="0"/>
              <a:t>–</a:t>
            </a:r>
          </a:p>
          <a:p>
            <a:pPr algn="ctr"/>
            <a:r>
              <a:rPr lang="en-US" sz="2800" b="1" dirty="0" smtClean="0">
                <a:cs typeface="Times New Roman"/>
              </a:rPr>
              <a:t>maximum possible mixes of current output &amp; future output</a:t>
            </a:r>
          </a:p>
        </p:txBody>
      </p:sp>
      <p:pic>
        <p:nvPicPr>
          <p:cNvPr id="3" name="Picture 7" descr="fig06_10"/>
          <p:cNvPicPr>
            <a:picLocks noChangeAspect="1" noChangeArrowheads="1"/>
          </p:cNvPicPr>
          <p:nvPr/>
        </p:nvPicPr>
        <p:blipFill>
          <a:blip r:embed="rId2"/>
          <a:srcRect/>
          <a:stretch>
            <a:fillRect/>
          </a:stretch>
        </p:blipFill>
        <p:spPr bwMode="auto">
          <a:xfrm>
            <a:off x="281198" y="1581150"/>
            <a:ext cx="3452602" cy="3200400"/>
          </a:xfrm>
          <a:prstGeom prst="rect">
            <a:avLst/>
          </a:prstGeom>
          <a:noFill/>
          <a:ln>
            <a:solidFill>
              <a:schemeClr val="tx1"/>
            </a:solidFill>
          </a:ln>
        </p:spPr>
      </p:pic>
      <p:sp>
        <p:nvSpPr>
          <p:cNvPr id="4" name="Rectangle 2"/>
          <p:cNvSpPr txBox="1">
            <a:spLocks noChangeArrowheads="1"/>
          </p:cNvSpPr>
          <p:nvPr/>
        </p:nvSpPr>
        <p:spPr>
          <a:xfrm>
            <a:off x="381000" y="971550"/>
            <a:ext cx="3200400" cy="592137"/>
          </a:xfrm>
          <a:prstGeom prst="rect">
            <a:avLst/>
          </a:prstGeom>
        </p:spPr>
        <p:txBody>
          <a:bodyPr/>
          <a:lstStyle/>
          <a:p>
            <a:pPr lvl="0" algn="ctr">
              <a:spcBef>
                <a:spcPct val="0"/>
              </a:spcBef>
            </a:pPr>
            <a:r>
              <a:rPr lang="en-US" dirty="0" smtClean="0">
                <a:latin typeface="+mj-lt"/>
                <a:ea typeface="+mj-ea"/>
                <a:cs typeface="+mj-cs"/>
              </a:rPr>
              <a:t>Fig. 6-10: </a:t>
            </a:r>
            <a:r>
              <a:rPr lang="en-US" dirty="0" err="1" smtClean="0">
                <a:latin typeface="+mj-lt"/>
                <a:ea typeface="+mj-ea"/>
                <a:cs typeface="+mj-cs"/>
              </a:rPr>
              <a:t>Intertemporal</a:t>
            </a:r>
            <a:r>
              <a:rPr lang="en-US" dirty="0" smtClean="0">
                <a:latin typeface="+mj-lt"/>
                <a:ea typeface="+mj-ea"/>
                <a:cs typeface="+mj-cs"/>
              </a:rPr>
              <a:t> Production Possibility Frontier</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8931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33350"/>
            <a:ext cx="585679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Standard Trade Model</a:t>
            </a:r>
          </a:p>
        </p:txBody>
      </p:sp>
      <p:sp>
        <p:nvSpPr>
          <p:cNvPr id="4" name="TextBox 3"/>
          <p:cNvSpPr txBox="1"/>
          <p:nvPr/>
        </p:nvSpPr>
        <p:spPr>
          <a:xfrm>
            <a:off x="4343400" y="1848981"/>
            <a:ext cx="4572000" cy="2246769"/>
          </a:xfrm>
          <a:prstGeom prst="rect">
            <a:avLst/>
          </a:prstGeom>
          <a:noFill/>
        </p:spPr>
        <p:txBody>
          <a:bodyPr wrap="square" rtlCol="0">
            <a:spAutoFit/>
          </a:bodyPr>
          <a:lstStyle/>
          <a:p>
            <a:pPr algn="ctr"/>
            <a:r>
              <a:rPr lang="en-US" sz="2800" b="1" dirty="0" smtClean="0">
                <a:cs typeface="Times New Roman"/>
              </a:rPr>
              <a:t>Standard trade model is a general model that includes </a:t>
            </a:r>
            <a:r>
              <a:rPr lang="en-US" sz="2800" b="1" dirty="0" err="1" smtClean="0">
                <a:cs typeface="Times New Roman"/>
              </a:rPr>
              <a:t>Ricardian</a:t>
            </a:r>
            <a:r>
              <a:rPr lang="en-US" sz="2800" b="1" dirty="0" smtClean="0">
                <a:cs typeface="Times New Roman"/>
              </a:rPr>
              <a:t>, specific factors, and </a:t>
            </a:r>
            <a:r>
              <a:rPr lang="en-US" sz="2800" b="1" dirty="0" err="1" smtClean="0">
                <a:cs typeface="Times New Roman"/>
              </a:rPr>
              <a:t>Heckscher</a:t>
            </a:r>
            <a:r>
              <a:rPr lang="en-US" sz="2800" b="1" dirty="0" smtClean="0">
                <a:cs typeface="Times New Roman"/>
              </a:rPr>
              <a:t>-Ohlin models as special cases. </a:t>
            </a:r>
          </a:p>
        </p:txBody>
      </p:sp>
      <p:pic>
        <p:nvPicPr>
          <p:cNvPr id="5" name="Picture 9" descr="fig06_05a"/>
          <p:cNvPicPr>
            <a:picLocks noChangeAspect="1" noChangeArrowheads="1"/>
          </p:cNvPicPr>
          <p:nvPr/>
        </p:nvPicPr>
        <p:blipFill>
          <a:blip r:embed="rId2"/>
          <a:srcRect/>
          <a:stretch>
            <a:fillRect/>
          </a:stretch>
        </p:blipFill>
        <p:spPr bwMode="auto">
          <a:xfrm>
            <a:off x="838200" y="1576388"/>
            <a:ext cx="3186210" cy="3200400"/>
          </a:xfrm>
          <a:prstGeom prst="rect">
            <a:avLst/>
          </a:prstGeom>
          <a:noFill/>
          <a:ln>
            <a:solidFill>
              <a:schemeClr val="tx1"/>
            </a:solidFill>
          </a:ln>
        </p:spPr>
      </p:pic>
      <p:sp>
        <p:nvSpPr>
          <p:cNvPr id="6" name="Rectangle 2"/>
          <p:cNvSpPr txBox="1">
            <a:spLocks noChangeArrowheads="1"/>
          </p:cNvSpPr>
          <p:nvPr/>
        </p:nvSpPr>
        <p:spPr>
          <a:xfrm>
            <a:off x="533400" y="912813"/>
            <a:ext cx="38100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6-5a: Equilibrium Relative Price with Trade and Associated Trade Flows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4155</TotalTime>
  <Words>2697</Words>
  <Application>Microsoft Office PowerPoint</Application>
  <PresentationFormat>On-screen Show (16:9)</PresentationFormat>
  <Paragraphs>370</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345</cp:revision>
  <dcterms:created xsi:type="dcterms:W3CDTF">2010-08-30T19:56:42Z</dcterms:created>
  <dcterms:modified xsi:type="dcterms:W3CDTF">2012-01-25T19:41:36Z</dcterms:modified>
</cp:coreProperties>
</file>